
<file path=[Content_Types].xml><?xml version="1.0" encoding="utf-8"?>
<Types xmlns="http://schemas.openxmlformats.org/package/2006/content-types">
  <Default Extension="png" ContentType="image/png"/>
  <Default Extension="emf" ContentType="image/x-emf"/>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Lst>
  <p:notesMasterIdLst>
    <p:notesMasterId r:id="rId16"/>
  </p:notesMasterIdLst>
  <p:handoutMasterIdLst>
    <p:handoutMasterId r:id="rId17"/>
  </p:handoutMasterIdLst>
  <p:sldIdLst>
    <p:sldId id="258" r:id="rId3"/>
    <p:sldId id="259" r:id="rId4"/>
    <p:sldId id="267" r:id="rId5"/>
    <p:sldId id="268" r:id="rId6"/>
    <p:sldId id="265" r:id="rId7"/>
    <p:sldId id="260" r:id="rId8"/>
    <p:sldId id="264" r:id="rId9"/>
    <p:sldId id="261" r:id="rId10"/>
    <p:sldId id="263" r:id="rId11"/>
    <p:sldId id="266" r:id="rId12"/>
    <p:sldId id="269" r:id="rId13"/>
    <p:sldId id="271" r:id="rId14"/>
    <p:sldId id="270" r:id="rId15"/>
  </p:sldIdLst>
  <p:sldSz cx="9144000" cy="6858000" type="screen4x3"/>
  <p:notesSz cx="6797675" cy="9926638"/>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3D3C"/>
    <a:srgbClr val="6D3D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BB0209-15EA-42BB-8B08-807D605B1798}" v="39" dt="2022-06-07T12:03:38.1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9" autoAdjust="0"/>
    <p:restoredTop sz="94660"/>
  </p:normalViewPr>
  <p:slideViewPr>
    <p:cSldViewPr>
      <p:cViewPr varScale="1">
        <p:scale>
          <a:sx n="64" d="100"/>
          <a:sy n="64" d="100"/>
        </p:scale>
        <p:origin x="1578"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5"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2" tIns="47781" rIns="95562" bIns="47781" numCol="1" anchor="t" anchorCtr="0" compatLnSpc="1">
            <a:prstTxWarp prst="textNoShape">
              <a:avLst/>
            </a:prstTxWarp>
          </a:bodyPr>
          <a:lstStyle>
            <a:lvl1pPr defTabSz="955675">
              <a:defRPr sz="1300" smtClean="0"/>
            </a:lvl1pPr>
          </a:lstStyle>
          <a:p>
            <a:pPr>
              <a:defRPr/>
            </a:pPr>
            <a:endParaRPr lang="en-GB" altLang="en-US"/>
          </a:p>
        </p:txBody>
      </p:sp>
      <p:sp>
        <p:nvSpPr>
          <p:cNvPr id="46083" name="Rectangle 3"/>
          <p:cNvSpPr>
            <a:spLocks noGrp="1" noChangeArrowheads="1"/>
          </p:cNvSpPr>
          <p:nvPr>
            <p:ph type="dt" sz="quarter" idx="1"/>
          </p:nvPr>
        </p:nvSpPr>
        <p:spPr bwMode="auto">
          <a:xfrm>
            <a:off x="3849688" y="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2" tIns="47781" rIns="95562" bIns="47781" numCol="1" anchor="t" anchorCtr="0" compatLnSpc="1">
            <a:prstTxWarp prst="textNoShape">
              <a:avLst/>
            </a:prstTxWarp>
          </a:bodyPr>
          <a:lstStyle>
            <a:lvl1pPr algn="r" defTabSz="955675">
              <a:defRPr sz="1300" smtClean="0"/>
            </a:lvl1pPr>
          </a:lstStyle>
          <a:p>
            <a:pPr>
              <a:defRPr/>
            </a:pPr>
            <a:endParaRPr lang="en-GB" altLang="en-US"/>
          </a:p>
        </p:txBody>
      </p:sp>
      <p:sp>
        <p:nvSpPr>
          <p:cNvPr id="46084" name="Rectangle 4"/>
          <p:cNvSpPr>
            <a:spLocks noGrp="1" noChangeArrowheads="1"/>
          </p:cNvSpPr>
          <p:nvPr>
            <p:ph type="ftr" sz="quarter" idx="2"/>
          </p:nvPr>
        </p:nvSpPr>
        <p:spPr bwMode="auto">
          <a:xfrm>
            <a:off x="0" y="942975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2" tIns="47781" rIns="95562" bIns="47781" numCol="1" anchor="b" anchorCtr="0" compatLnSpc="1">
            <a:prstTxWarp prst="textNoShape">
              <a:avLst/>
            </a:prstTxWarp>
          </a:bodyPr>
          <a:lstStyle>
            <a:lvl1pPr defTabSz="955675">
              <a:defRPr sz="1300" smtClean="0"/>
            </a:lvl1pPr>
          </a:lstStyle>
          <a:p>
            <a:pPr>
              <a:defRPr/>
            </a:pPr>
            <a:endParaRPr lang="en-GB" altLang="en-US"/>
          </a:p>
        </p:txBody>
      </p:sp>
      <p:sp>
        <p:nvSpPr>
          <p:cNvPr id="46085" name="Rectangle 5"/>
          <p:cNvSpPr>
            <a:spLocks noGrp="1" noChangeArrowheads="1"/>
          </p:cNvSpPr>
          <p:nvPr>
            <p:ph type="sldNum" sz="quarter" idx="3"/>
          </p:nvPr>
        </p:nvSpPr>
        <p:spPr bwMode="auto">
          <a:xfrm>
            <a:off x="3849688" y="942975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2" tIns="47781" rIns="95562" bIns="47781" numCol="1" anchor="b" anchorCtr="0" compatLnSpc="1">
            <a:prstTxWarp prst="textNoShape">
              <a:avLst/>
            </a:prstTxWarp>
          </a:bodyPr>
          <a:lstStyle>
            <a:lvl1pPr algn="r" defTabSz="955675">
              <a:defRPr sz="1300" smtClean="0"/>
            </a:lvl1pPr>
          </a:lstStyle>
          <a:p>
            <a:pPr>
              <a:defRPr/>
            </a:pPr>
            <a:fld id="{81D3DBA3-1FD3-4A5A-A811-25BE1EAC5E03}" type="slidenum">
              <a:rPr lang="en-GB" altLang="en-US"/>
              <a:pPr>
                <a:defRPr/>
              </a:pPr>
              <a:t>‹#›</a:t>
            </a:fld>
            <a:endParaRPr lang="en-GB" altLang="en-US"/>
          </a:p>
        </p:txBody>
      </p:sp>
    </p:spTree>
    <p:extLst>
      <p:ext uri="{BB962C8B-B14F-4D97-AF65-F5344CB8AC3E}">
        <p14:creationId xmlns:p14="http://schemas.microsoft.com/office/powerpoint/2010/main" val="28371904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221" tIns="44111" rIns="88221" bIns="44111" numCol="1" anchor="t" anchorCtr="0" compatLnSpc="1">
            <a:prstTxWarp prst="textNoShape">
              <a:avLst/>
            </a:prstTxWarp>
          </a:bodyPr>
          <a:lstStyle>
            <a:lvl1pPr defTabSz="882650">
              <a:defRPr sz="1200" smtClean="0"/>
            </a:lvl1pPr>
          </a:lstStyle>
          <a:p>
            <a:pPr>
              <a:defRPr/>
            </a:pPr>
            <a:endParaRPr lang="en-GB" altLang="en-US"/>
          </a:p>
        </p:txBody>
      </p:sp>
      <p:sp>
        <p:nvSpPr>
          <p:cNvPr id="49155" name="Rectangle 3"/>
          <p:cNvSpPr>
            <a:spLocks noGrp="1" noChangeArrowheads="1"/>
          </p:cNvSpPr>
          <p:nvPr>
            <p:ph type="dt" idx="1"/>
          </p:nvPr>
        </p:nvSpPr>
        <p:spPr bwMode="auto">
          <a:xfrm>
            <a:off x="3849688" y="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221" tIns="44111" rIns="88221" bIns="44111" numCol="1" anchor="t" anchorCtr="0" compatLnSpc="1">
            <a:prstTxWarp prst="textNoShape">
              <a:avLst/>
            </a:prstTxWarp>
          </a:bodyPr>
          <a:lstStyle>
            <a:lvl1pPr algn="r" defTabSz="882650">
              <a:defRPr sz="1200" smtClean="0"/>
            </a:lvl1pPr>
          </a:lstStyle>
          <a:p>
            <a:pPr>
              <a:defRPr/>
            </a:pPr>
            <a:endParaRPr lang="en-GB" altLang="en-US"/>
          </a:p>
        </p:txBody>
      </p:sp>
      <p:sp>
        <p:nvSpPr>
          <p:cNvPr id="4100"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9157"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221" tIns="44111" rIns="88221" bIns="44111"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49158" name="Rectangle 6"/>
          <p:cNvSpPr>
            <a:spLocks noGrp="1" noChangeArrowheads="1"/>
          </p:cNvSpPr>
          <p:nvPr>
            <p:ph type="ftr" sz="quarter" idx="4"/>
          </p:nvPr>
        </p:nvSpPr>
        <p:spPr bwMode="auto">
          <a:xfrm>
            <a:off x="0" y="942975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221" tIns="44111" rIns="88221" bIns="44111" numCol="1" anchor="b" anchorCtr="0" compatLnSpc="1">
            <a:prstTxWarp prst="textNoShape">
              <a:avLst/>
            </a:prstTxWarp>
          </a:bodyPr>
          <a:lstStyle>
            <a:lvl1pPr defTabSz="882650">
              <a:defRPr sz="1200" smtClean="0"/>
            </a:lvl1pPr>
          </a:lstStyle>
          <a:p>
            <a:pPr>
              <a:defRPr/>
            </a:pPr>
            <a:endParaRPr lang="en-GB" altLang="en-US"/>
          </a:p>
        </p:txBody>
      </p:sp>
      <p:sp>
        <p:nvSpPr>
          <p:cNvPr id="49159" name="Rectangle 7"/>
          <p:cNvSpPr>
            <a:spLocks noGrp="1" noChangeArrowheads="1"/>
          </p:cNvSpPr>
          <p:nvPr>
            <p:ph type="sldNum" sz="quarter" idx="5"/>
          </p:nvPr>
        </p:nvSpPr>
        <p:spPr bwMode="auto">
          <a:xfrm>
            <a:off x="3849688" y="942975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221" tIns="44111" rIns="88221" bIns="44111" numCol="1" anchor="b" anchorCtr="0" compatLnSpc="1">
            <a:prstTxWarp prst="textNoShape">
              <a:avLst/>
            </a:prstTxWarp>
          </a:bodyPr>
          <a:lstStyle>
            <a:lvl1pPr algn="r" defTabSz="882650">
              <a:defRPr sz="1200" smtClean="0"/>
            </a:lvl1pPr>
          </a:lstStyle>
          <a:p>
            <a:pPr>
              <a:defRPr/>
            </a:pPr>
            <a:fld id="{72B56E2D-A783-41EA-80E3-5912B4BA7519}" type="slidenum">
              <a:rPr lang="en-GB" altLang="en-US"/>
              <a:pPr>
                <a:defRPr/>
              </a:pPr>
              <a:t>‹#›</a:t>
            </a:fld>
            <a:endParaRPr lang="en-GB" altLang="en-US"/>
          </a:p>
        </p:txBody>
      </p:sp>
    </p:spTree>
    <p:extLst>
      <p:ext uri="{BB962C8B-B14F-4D97-AF65-F5344CB8AC3E}">
        <p14:creationId xmlns:p14="http://schemas.microsoft.com/office/powerpoint/2010/main" val="26180599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02044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586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19872" y="973840"/>
            <a:ext cx="3744416" cy="1445213"/>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0040" y="1297241"/>
            <a:ext cx="3491880" cy="5156095"/>
          </a:xfrm>
          <a:prstGeom prst="rect">
            <a:avLst/>
          </a:prstGeom>
        </p:spPr>
      </p:pic>
      <p:sp>
        <p:nvSpPr>
          <p:cNvPr id="5" name="MSIPCMContentMarking" descr="{&quot;HashCode&quot;:-2130211288,&quot;Placement&quot;:&quot;Header&quot;,&quot;Top&quot;:0.0,&quot;Left&quot;:530.990051,&quot;SlideWidth&quot;:720,&quot;SlideHeight&quot;:540}">
            <a:extLst>
              <a:ext uri="{FF2B5EF4-FFF2-40B4-BE49-F238E27FC236}">
                <a16:creationId xmlns:a16="http://schemas.microsoft.com/office/drawing/2014/main" id="{BC24ADA7-CD96-4FC6-A14B-20252FAE7773}"/>
              </a:ext>
            </a:extLst>
          </p:cNvPr>
          <p:cNvSpPr txBox="1"/>
          <p:nvPr userDrawn="1"/>
        </p:nvSpPr>
        <p:spPr>
          <a:xfrm>
            <a:off x="6743574" y="0"/>
            <a:ext cx="2400426" cy="262344"/>
          </a:xfrm>
          <a:prstGeom prst="rect">
            <a:avLst/>
          </a:prstGeom>
          <a:noFill/>
        </p:spPr>
        <p:txBody>
          <a:bodyPr vert="horz" wrap="square" lIns="0" tIns="0" rIns="0" bIns="0" rtlCol="0" anchor="ctr" anchorCtr="1">
            <a:spAutoFit/>
          </a:bodyPr>
          <a:lstStyle/>
          <a:p>
            <a:pPr algn="r">
              <a:spcBef>
                <a:spcPct val="0"/>
              </a:spcBef>
              <a:spcAft>
                <a:spcPct val="0"/>
              </a:spcAft>
            </a:pPr>
            <a:r>
              <a:rPr lang="en-GB" sz="1000">
                <a:solidFill>
                  <a:srgbClr val="FF8C00"/>
                </a:solidFill>
                <a:latin typeface="Calibri" panose="020F0502020204030204" pitchFamily="34" charset="0"/>
              </a:rPr>
              <a:t>Information Classification: CONTROLLED</a:t>
            </a:r>
          </a:p>
        </p:txBody>
      </p:sp>
    </p:spTree>
  </p:cSld>
  <p:clrMap bg1="lt1" tx1="dk1" bg2="lt2" tx2="dk2" accent1="accent1" accent2="accent2" accent3="accent3" accent4="accent4" accent5="accent5" accent6="accent6" hlink="hlink" folHlink="folHlink"/>
  <p:sldLayoutIdLst>
    <p:sldLayoutId id="2147483650" r:id="rId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2240" y="260648"/>
            <a:ext cx="1944216" cy="750399"/>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72200" y="2937982"/>
            <a:ext cx="3464128" cy="4091417"/>
          </a:xfrm>
          <a:prstGeom prst="rect">
            <a:avLst/>
          </a:prstGeom>
        </p:spPr>
      </p:pic>
      <p:sp>
        <p:nvSpPr>
          <p:cNvPr id="4" name="MSIPCMContentMarking" descr="{&quot;HashCode&quot;:-2130211288,&quot;Placement&quot;:&quot;Header&quot;,&quot;Top&quot;:0.0,&quot;Left&quot;:530.990051,&quot;SlideWidth&quot;:720,&quot;SlideHeight&quot;:540}">
            <a:extLst>
              <a:ext uri="{FF2B5EF4-FFF2-40B4-BE49-F238E27FC236}">
                <a16:creationId xmlns:a16="http://schemas.microsoft.com/office/drawing/2014/main" id="{863F90F6-C9DA-41FE-B708-222028186316}"/>
              </a:ext>
            </a:extLst>
          </p:cNvPr>
          <p:cNvSpPr txBox="1"/>
          <p:nvPr userDrawn="1"/>
        </p:nvSpPr>
        <p:spPr>
          <a:xfrm>
            <a:off x="6743574" y="0"/>
            <a:ext cx="2400426" cy="262344"/>
          </a:xfrm>
          <a:prstGeom prst="rect">
            <a:avLst/>
          </a:prstGeom>
          <a:noFill/>
        </p:spPr>
        <p:txBody>
          <a:bodyPr vert="horz" wrap="square" lIns="0" tIns="0" rIns="0" bIns="0" rtlCol="0" anchor="ctr" anchorCtr="1">
            <a:spAutoFit/>
          </a:bodyPr>
          <a:lstStyle/>
          <a:p>
            <a:pPr algn="r">
              <a:spcBef>
                <a:spcPct val="0"/>
              </a:spcBef>
              <a:spcAft>
                <a:spcPct val="0"/>
              </a:spcAft>
            </a:pPr>
            <a:r>
              <a:rPr lang="en-GB" sz="1000">
                <a:solidFill>
                  <a:srgbClr val="FF8C00"/>
                </a:solidFill>
                <a:latin typeface="Calibri" panose="020F0502020204030204" pitchFamily="34" charset="0"/>
              </a:rPr>
              <a:t>Information Classification: CONTROLLED</a:t>
            </a:r>
          </a:p>
        </p:txBody>
      </p:sp>
    </p:spTree>
    <p:extLst>
      <p:ext uri="{BB962C8B-B14F-4D97-AF65-F5344CB8AC3E}">
        <p14:creationId xmlns:p14="http://schemas.microsoft.com/office/powerpoint/2010/main" val="2898152382"/>
      </p:ext>
    </p:extLst>
  </p:cSld>
  <p:clrMap bg1="lt1" tx1="dk1" bg2="lt2" tx2="dk2" accent1="accent1" accent2="accent2" accent3="accent3" accent4="accent4" accent5="accent5" accent6="accent6" hlink="hlink" folHlink="folHlink"/>
  <p:sldLayoutIdLst>
    <p:sldLayoutId id="214748365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pxhere.com/ja/photo/1386315"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8.jpeg"/><Relationship Id="rId5" Type="http://schemas.openxmlformats.org/officeDocument/2006/relationships/hyperlink" Target="https://lifestyletodaynews.com/food/12-seasonal-fruits-chart-for-delhi/" TargetMode="Externa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hyperlink" Target="http://goodfoodie-keith.blogspot.com/2011_08_01_archive.html" TargetMode="Externa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hyperlink" Target="https://www.phunkyfoods.co.uk/haf-sign-up/" TargetMode="External"/><Relationship Id="rId4" Type="http://schemas.openxmlformats.org/officeDocument/2006/relationships/hyperlink" Target="https://www.nutrition.org.uk/healthy-eating-week/resources/primary/general-resource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hyperlink" Target="https://www.onyxtruth.com/2013/12/23/the-unknown-truths-about-saturated-fats/" TargetMode="Externa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eg"/><Relationship Id="rId5" Type="http://schemas.openxmlformats.org/officeDocument/2006/relationships/hyperlink" Target="http://ell.stackexchange.com/questions/3045/what-is-this-stuffed-pastry-called-in-english" TargetMode="Externa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hyperlink" Target="https://www.weightymatters.ca/2018/11/yes-current-evidence-still-suggests.html" TargetMode="Externa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pxhere.com/en/photo/1436807" TargetMode="External"/><Relationship Id="rId5" Type="http://schemas.openxmlformats.org/officeDocument/2006/relationships/image" Target="../media/image13.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5.emf"/><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19872" y="5733256"/>
            <a:ext cx="3756991" cy="461665"/>
          </a:xfrm>
          <a:prstGeom prst="rect">
            <a:avLst/>
          </a:prstGeom>
          <a:noFill/>
        </p:spPr>
        <p:txBody>
          <a:bodyPr wrap="none" rtlCol="0">
            <a:spAutoFit/>
          </a:bodyPr>
          <a:lstStyle/>
          <a:p>
            <a:r>
              <a:rPr lang="en-GB" sz="2400" dirty="0">
                <a:solidFill>
                  <a:srgbClr val="FF0000"/>
                </a:solidFill>
                <a:latin typeface="Calibri" panose="020F0502020204030204" pitchFamily="34" charset="0"/>
                <a:cs typeface="Calibri" panose="020F0502020204030204" pitchFamily="34" charset="0"/>
              </a:rPr>
              <a:t>www.healthycornwall.org.uk</a:t>
            </a:r>
          </a:p>
        </p:txBody>
      </p:sp>
      <p:sp>
        <p:nvSpPr>
          <p:cNvPr id="5" name="TextBox 4">
            <a:extLst>
              <a:ext uri="{FF2B5EF4-FFF2-40B4-BE49-F238E27FC236}">
                <a16:creationId xmlns:a16="http://schemas.microsoft.com/office/drawing/2014/main" id="{BDA303F4-C500-4050-85F0-83731E036406}"/>
              </a:ext>
            </a:extLst>
          </p:cNvPr>
          <p:cNvSpPr txBox="1"/>
          <p:nvPr/>
        </p:nvSpPr>
        <p:spPr>
          <a:xfrm>
            <a:off x="3419872" y="2683645"/>
            <a:ext cx="5328592" cy="1938992"/>
          </a:xfrm>
          <a:prstGeom prst="rect">
            <a:avLst/>
          </a:prstGeom>
          <a:noFill/>
        </p:spPr>
        <p:txBody>
          <a:bodyPr wrap="square">
            <a:spAutoFit/>
          </a:bodyPr>
          <a:lstStyle/>
          <a:p>
            <a:r>
              <a:rPr lang="en-GB" sz="4000" b="1" dirty="0">
                <a:solidFill>
                  <a:srgbClr val="EE3D3C"/>
                </a:solidFill>
                <a:latin typeface="Calibri" panose="020F0502020204030204" pitchFamily="34" charset="0"/>
                <a:cs typeface="Calibri" panose="020F0502020204030204" pitchFamily="34" charset="0"/>
              </a:rPr>
              <a:t>Time2Eat</a:t>
            </a:r>
          </a:p>
          <a:p>
            <a:r>
              <a:rPr lang="en-GB" sz="4000" b="1" dirty="0">
                <a:solidFill>
                  <a:srgbClr val="EE3D3C"/>
                </a:solidFill>
                <a:latin typeface="Calibri" panose="020F0502020204030204" pitchFamily="34" charset="0"/>
                <a:cs typeface="Calibri" panose="020F0502020204030204" pitchFamily="34" charset="0"/>
              </a:rPr>
              <a:t>Fat, Hydration, and Sugar</a:t>
            </a:r>
          </a:p>
        </p:txBody>
      </p:sp>
      <p:pic>
        <p:nvPicPr>
          <p:cNvPr id="3" name="Audio 2">
            <a:hlinkClick r:id="" action="ppaction://media"/>
            <a:extLst>
              <a:ext uri="{FF2B5EF4-FFF2-40B4-BE49-F238E27FC236}">
                <a16:creationId xmlns:a16="http://schemas.microsoft.com/office/drawing/2014/main" id="{2307A346-7A51-42FC-B689-BEADF230AC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67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C653F2-39FF-47E4-BC4A-406325FA8EBA}"/>
              </a:ext>
            </a:extLst>
          </p:cNvPr>
          <p:cNvSpPr txBox="1"/>
          <p:nvPr/>
        </p:nvSpPr>
        <p:spPr>
          <a:xfrm>
            <a:off x="186818" y="1417631"/>
            <a:ext cx="5688631" cy="3163045"/>
          </a:xfrm>
          <a:prstGeom prst="rect">
            <a:avLst/>
          </a:prstGeom>
          <a:noFill/>
        </p:spPr>
        <p:txBody>
          <a:bodyPr wrap="square">
            <a:spAutoFit/>
          </a:bodyPr>
          <a:lstStyle/>
          <a:p>
            <a:pPr algn="just">
              <a:lnSpc>
                <a:spcPct val="115000"/>
              </a:lnSpc>
              <a:spcAft>
                <a:spcPts val="600"/>
              </a:spcAft>
            </a:pPr>
            <a:r>
              <a:rPr lang="en-GB" dirty="0"/>
              <a:t>Sugar occurs naturally in foods such as fruit (</a:t>
            </a:r>
            <a:r>
              <a:rPr lang="en-GB" b="1" dirty="0"/>
              <a:t>fructose</a:t>
            </a:r>
            <a:r>
              <a:rPr lang="en-GB" dirty="0"/>
              <a:t>) and milk (</a:t>
            </a:r>
            <a:r>
              <a:rPr lang="en-GB" b="1" dirty="0"/>
              <a:t>lactose</a:t>
            </a:r>
            <a:r>
              <a:rPr lang="en-GB" dirty="0"/>
              <a:t>). We don’t necessarily need to cut down on these types of sugars.</a:t>
            </a:r>
          </a:p>
          <a:p>
            <a:pPr algn="just">
              <a:lnSpc>
                <a:spcPct val="115000"/>
              </a:lnSpc>
              <a:spcAft>
                <a:spcPts val="600"/>
              </a:spcAft>
            </a:pPr>
            <a:endParaRPr lang="en-GB" dirty="0"/>
          </a:p>
          <a:p>
            <a:pPr algn="just">
              <a:lnSpc>
                <a:spcPct val="115000"/>
              </a:lnSpc>
              <a:spcAft>
                <a:spcPts val="600"/>
              </a:spcAft>
            </a:pPr>
            <a:endParaRPr lang="en-GB" dirty="0"/>
          </a:p>
          <a:p>
            <a:pPr algn="just">
              <a:lnSpc>
                <a:spcPct val="115000"/>
              </a:lnSpc>
              <a:spcAft>
                <a:spcPts val="600"/>
              </a:spcAft>
            </a:pPr>
            <a:r>
              <a:rPr lang="en-GB" dirty="0"/>
              <a:t>‘</a:t>
            </a:r>
            <a:r>
              <a:rPr lang="en-GB" b="1" dirty="0"/>
              <a:t>Free sugars</a:t>
            </a:r>
            <a:r>
              <a:rPr lang="en-GB" dirty="0"/>
              <a:t>’ are added sugars which include all sugars added to food and sugars naturally present in honey, syrup and fruit juice. These sugars are the ones found in cakes, sweets, biscuits, etc. </a:t>
            </a:r>
          </a:p>
        </p:txBody>
      </p:sp>
      <p:pic>
        <p:nvPicPr>
          <p:cNvPr id="6" name="Picture 5" descr="A pile of fruits&#10;&#10;Description automatically generated with low confidence">
            <a:extLst>
              <a:ext uri="{FF2B5EF4-FFF2-40B4-BE49-F238E27FC236}">
                <a16:creationId xmlns:a16="http://schemas.microsoft.com/office/drawing/2014/main" id="{7B45516E-55A0-4A7F-92C9-AAA739DC5392}"/>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56176" y="1360108"/>
            <a:ext cx="2232248" cy="1606354"/>
          </a:xfrm>
          <a:prstGeom prst="rect">
            <a:avLst/>
          </a:prstGeom>
        </p:spPr>
      </p:pic>
      <p:pic>
        <p:nvPicPr>
          <p:cNvPr id="7" name="Picture 6">
            <a:extLst>
              <a:ext uri="{FF2B5EF4-FFF2-40B4-BE49-F238E27FC236}">
                <a16:creationId xmlns:a16="http://schemas.microsoft.com/office/drawing/2014/main" id="{FAAA9E84-D377-46D5-A620-86C8B3883075}"/>
              </a:ext>
            </a:extLst>
          </p:cNvPr>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089746" y="3236731"/>
            <a:ext cx="2329427" cy="1504898"/>
          </a:xfrm>
          <a:prstGeom prst="rect">
            <a:avLst/>
          </a:prstGeom>
          <a:effectLst>
            <a:softEdge rad="63500"/>
          </a:effectLst>
        </p:spPr>
      </p:pic>
      <p:sp>
        <p:nvSpPr>
          <p:cNvPr id="8" name="TextBox 7">
            <a:extLst>
              <a:ext uri="{FF2B5EF4-FFF2-40B4-BE49-F238E27FC236}">
                <a16:creationId xmlns:a16="http://schemas.microsoft.com/office/drawing/2014/main" id="{51E023AD-F963-4BB5-A2DF-A0C456EB2966}"/>
              </a:ext>
            </a:extLst>
          </p:cNvPr>
          <p:cNvSpPr txBox="1"/>
          <p:nvPr/>
        </p:nvSpPr>
        <p:spPr>
          <a:xfrm>
            <a:off x="180787" y="5157192"/>
            <a:ext cx="8238385" cy="1020921"/>
          </a:xfrm>
          <a:prstGeom prst="rect">
            <a:avLst/>
          </a:prstGeom>
          <a:noFill/>
        </p:spPr>
        <p:txBody>
          <a:bodyPr wrap="square">
            <a:spAutoFit/>
          </a:bodyPr>
          <a:lstStyle/>
          <a:p>
            <a:pPr algn="just">
              <a:lnSpc>
                <a:spcPct val="115000"/>
              </a:lnSpc>
              <a:spcAft>
                <a:spcPts val="600"/>
              </a:spcAft>
            </a:pPr>
            <a:r>
              <a:rPr lang="en-GB" dirty="0"/>
              <a:t>There are lots of different ways added sugar can be listed on ingredients labels such as: sucrose, glucose, fructose, maltose, molasses, hydrolysed starch, invert sugar, corn syrup, honey and many more.</a:t>
            </a:r>
          </a:p>
        </p:txBody>
      </p:sp>
      <p:sp>
        <p:nvSpPr>
          <p:cNvPr id="9" name="TextBox 8">
            <a:extLst>
              <a:ext uri="{FF2B5EF4-FFF2-40B4-BE49-F238E27FC236}">
                <a16:creationId xmlns:a16="http://schemas.microsoft.com/office/drawing/2014/main" id="{E1EBE38E-6EAD-4B2E-8228-F19FE8FF79FD}"/>
              </a:ext>
            </a:extLst>
          </p:cNvPr>
          <p:cNvSpPr txBox="1"/>
          <p:nvPr/>
        </p:nvSpPr>
        <p:spPr>
          <a:xfrm>
            <a:off x="186818" y="359594"/>
            <a:ext cx="4916466" cy="800219"/>
          </a:xfrm>
          <a:prstGeom prst="rect">
            <a:avLst/>
          </a:prstGeom>
          <a:noFill/>
        </p:spPr>
        <p:txBody>
          <a:bodyPr wrap="square">
            <a:spAutoFit/>
          </a:bodyPr>
          <a:lstStyle/>
          <a:p>
            <a:r>
              <a:rPr lang="en-GB" sz="2800" b="1" dirty="0">
                <a:solidFill>
                  <a:srgbClr val="EE3D3C"/>
                </a:solidFill>
                <a:latin typeface="Calibri" panose="020F0502020204030204" pitchFamily="34" charset="0"/>
                <a:cs typeface="Calibri" panose="020F0502020204030204" pitchFamily="34" charset="0"/>
              </a:rPr>
              <a:t>Sugar</a:t>
            </a:r>
            <a:endParaRPr lang="en-GB" b="1" dirty="0">
              <a:solidFill>
                <a:srgbClr val="EE3D3C"/>
              </a:solidFill>
              <a:latin typeface="Calibri" panose="020F0502020204030204" pitchFamily="34" charset="0"/>
              <a:cs typeface="Calibri" panose="020F0502020204030204" pitchFamily="34" charset="0"/>
            </a:endParaRPr>
          </a:p>
          <a:p>
            <a:r>
              <a:rPr lang="en-GB" b="1" dirty="0">
                <a:solidFill>
                  <a:srgbClr val="EE3D3C"/>
                </a:solidFill>
                <a:latin typeface="Calibri" panose="020F0502020204030204" pitchFamily="34" charset="0"/>
                <a:cs typeface="Calibri" panose="020F0502020204030204" pitchFamily="34" charset="0"/>
              </a:rPr>
              <a:t>Different types of sugar </a:t>
            </a:r>
          </a:p>
        </p:txBody>
      </p:sp>
      <p:pic>
        <p:nvPicPr>
          <p:cNvPr id="4" name="Audio 3">
            <a:hlinkClick r:id="" action="ppaction://media"/>
            <a:extLst>
              <a:ext uri="{FF2B5EF4-FFF2-40B4-BE49-F238E27FC236}">
                <a16:creationId xmlns:a16="http://schemas.microsoft.com/office/drawing/2014/main" id="{432B7A5A-F760-45F8-BC7C-2B19FBE509A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29402352"/>
      </p:ext>
    </p:extLst>
  </p:cSld>
  <p:clrMapOvr>
    <a:masterClrMapping/>
  </p:clrMapOvr>
  <mc:AlternateContent xmlns:mc="http://schemas.openxmlformats.org/markup-compatibility/2006">
    <mc:Choice xmlns:p14="http://schemas.microsoft.com/office/powerpoint/2010/main" Requires="p14">
      <p:transition spd="slow" p14:dur="2000" advTm="77410"/>
    </mc:Choice>
    <mc:Fallback>
      <p:transition spd="slow" advTm="77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466780F-8AAC-49E4-9294-FDA104A18A64}"/>
              </a:ext>
            </a:extLst>
          </p:cNvPr>
          <p:cNvSpPr txBox="1"/>
          <p:nvPr/>
        </p:nvSpPr>
        <p:spPr>
          <a:xfrm>
            <a:off x="291546" y="1335659"/>
            <a:ext cx="8475467" cy="5483552"/>
          </a:xfrm>
          <a:prstGeom prst="rect">
            <a:avLst/>
          </a:prstGeom>
          <a:noFill/>
        </p:spPr>
        <p:txBody>
          <a:bodyPr wrap="square">
            <a:spAutoFit/>
          </a:bodyPr>
          <a:lstStyle/>
          <a:p>
            <a:pPr marL="342900" lvl="0" indent="-342900" algn="just">
              <a:lnSpc>
                <a:spcPct val="115000"/>
              </a:lnSpc>
              <a:spcAft>
                <a:spcPts val="600"/>
              </a:spcAft>
              <a:buFont typeface="Symbol" panose="05050102010706020507" pitchFamily="18" charset="2"/>
              <a:buChar char=""/>
            </a:pPr>
            <a:r>
              <a:rPr lang="en-GB" dirty="0"/>
              <a:t>Try to keep to one glass of pure fruit juice or smoothie daily. </a:t>
            </a:r>
          </a:p>
          <a:p>
            <a:pPr marL="342900" lvl="0" indent="-342900" algn="just">
              <a:lnSpc>
                <a:spcPct val="115000"/>
              </a:lnSpc>
              <a:spcAft>
                <a:spcPts val="600"/>
              </a:spcAft>
              <a:buFont typeface="Symbol" panose="05050102010706020507" pitchFamily="18" charset="2"/>
              <a:buChar char=""/>
            </a:pPr>
            <a:r>
              <a:rPr lang="en-GB" dirty="0"/>
              <a:t>Milkshakes, hot chocolate and syrups added to hot drinks all contain high amounts of sugar, so try to have these on occasion or make homemade.</a:t>
            </a:r>
          </a:p>
          <a:p>
            <a:pPr marL="342900" lvl="0" indent="-342900" algn="just">
              <a:lnSpc>
                <a:spcPct val="150000"/>
              </a:lnSpc>
              <a:spcAft>
                <a:spcPts val="600"/>
              </a:spcAft>
              <a:buFont typeface="Symbol" panose="05050102010706020507" pitchFamily="18" charset="2"/>
              <a:buChar char=""/>
            </a:pPr>
            <a:r>
              <a:rPr lang="en-GB" dirty="0"/>
              <a:t>Try plain biscuits instead of chocolate or cream.</a:t>
            </a:r>
          </a:p>
          <a:p>
            <a:pPr marL="342900" indent="-342900" algn="just">
              <a:lnSpc>
                <a:spcPct val="115000"/>
              </a:lnSpc>
              <a:spcAft>
                <a:spcPts val="600"/>
              </a:spcAft>
              <a:buFont typeface="Symbol" panose="05050102010706020507" pitchFamily="18" charset="2"/>
              <a:buChar char=""/>
            </a:pPr>
            <a:r>
              <a:rPr lang="en-GB" dirty="0"/>
              <a:t>If you put sugar on cereal, try gradually cutting down, or replace with chopped fruit. </a:t>
            </a:r>
          </a:p>
          <a:p>
            <a:pPr marL="342900" indent="-342900" algn="just">
              <a:lnSpc>
                <a:spcPct val="115000"/>
              </a:lnSpc>
              <a:spcAft>
                <a:spcPts val="600"/>
              </a:spcAft>
              <a:buFont typeface="Symbol" panose="05050102010706020507" pitchFamily="18" charset="2"/>
              <a:buChar char=""/>
            </a:pPr>
            <a:r>
              <a:rPr lang="en-GB" dirty="0"/>
              <a:t>Instead of sugary fizzy drinks and juice drinks, go for water. If you have flavoured water check that it doesn’t have added sugar.  </a:t>
            </a:r>
          </a:p>
          <a:p>
            <a:pPr marL="342900" lvl="0" indent="-342900" algn="just">
              <a:lnSpc>
                <a:spcPct val="150000"/>
              </a:lnSpc>
              <a:buFont typeface="Symbol" panose="05050102010706020507" pitchFamily="18" charset="2"/>
              <a:buChar char=""/>
            </a:pPr>
            <a:r>
              <a:rPr lang="en-GB" dirty="0"/>
              <a:t>If you have sugar in hot drinks, try gradually reducing it.</a:t>
            </a:r>
          </a:p>
          <a:p>
            <a:pPr marL="342900" lvl="0" indent="-342900" algn="just">
              <a:lnSpc>
                <a:spcPct val="150000"/>
              </a:lnSpc>
              <a:buFont typeface="Symbol" panose="05050102010706020507" pitchFamily="18" charset="2"/>
              <a:buChar char=""/>
            </a:pPr>
            <a:r>
              <a:rPr lang="en-GB" dirty="0"/>
              <a:t>Choose tins of fruit in juice rather than syrup.</a:t>
            </a:r>
          </a:p>
          <a:p>
            <a:pPr marL="342900" lvl="0" indent="-342900" algn="just">
              <a:lnSpc>
                <a:spcPct val="150000"/>
              </a:lnSpc>
              <a:spcAft>
                <a:spcPts val="600"/>
              </a:spcAft>
              <a:buFont typeface="Symbol" panose="05050102010706020507" pitchFamily="18" charset="2"/>
              <a:buChar char=""/>
            </a:pPr>
            <a:r>
              <a:rPr lang="en-GB" dirty="0"/>
              <a:t>Choose wholegrain breakfast cereal but not those coated with sugar or honey.</a:t>
            </a:r>
          </a:p>
          <a:p>
            <a:pPr marL="342900" lvl="0" indent="-342900" algn="just">
              <a:lnSpc>
                <a:spcPct val="115000"/>
              </a:lnSpc>
              <a:spcAft>
                <a:spcPts val="600"/>
              </a:spcAft>
              <a:buFont typeface="Symbol" panose="05050102010706020507" pitchFamily="18" charset="2"/>
              <a:buChar char=""/>
            </a:pPr>
            <a:r>
              <a:rPr lang="en-GB" dirty="0"/>
              <a:t>When shopping for yoghurts or cereal bars try to select the ones that are 100kcal or less per pot or bar.</a:t>
            </a:r>
          </a:p>
          <a:p>
            <a:pPr marL="342900" lvl="0" indent="-342900" algn="just">
              <a:lnSpc>
                <a:spcPct val="150000"/>
              </a:lnSpc>
              <a:spcAft>
                <a:spcPts val="600"/>
              </a:spcAft>
              <a:buFont typeface="Symbol" panose="05050102010706020507" pitchFamily="18" charset="2"/>
              <a:buChar char=""/>
            </a:pP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781A1F94-72A0-4D4A-8E01-F96B399185EC}"/>
              </a:ext>
            </a:extLst>
          </p:cNvPr>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732240" y="4077435"/>
            <a:ext cx="1547024" cy="1151765"/>
          </a:xfrm>
          <a:prstGeom prst="rect">
            <a:avLst/>
          </a:prstGeom>
          <a:effectLst>
            <a:softEdge rad="63500"/>
          </a:effectLst>
        </p:spPr>
      </p:pic>
      <p:sp>
        <p:nvSpPr>
          <p:cNvPr id="5" name="TextBox 4">
            <a:extLst>
              <a:ext uri="{FF2B5EF4-FFF2-40B4-BE49-F238E27FC236}">
                <a16:creationId xmlns:a16="http://schemas.microsoft.com/office/drawing/2014/main" id="{09F7E9E5-173A-405F-963E-8FD81C383E02}"/>
              </a:ext>
            </a:extLst>
          </p:cNvPr>
          <p:cNvSpPr txBox="1"/>
          <p:nvPr/>
        </p:nvSpPr>
        <p:spPr>
          <a:xfrm>
            <a:off x="186818" y="359594"/>
            <a:ext cx="4916466" cy="800219"/>
          </a:xfrm>
          <a:prstGeom prst="rect">
            <a:avLst/>
          </a:prstGeom>
          <a:noFill/>
        </p:spPr>
        <p:txBody>
          <a:bodyPr wrap="square">
            <a:spAutoFit/>
          </a:bodyPr>
          <a:lstStyle/>
          <a:p>
            <a:r>
              <a:rPr lang="en-GB" sz="2800" b="1" dirty="0">
                <a:solidFill>
                  <a:srgbClr val="EE3D3C"/>
                </a:solidFill>
                <a:latin typeface="Calibri" panose="020F0502020204030204" pitchFamily="34" charset="0"/>
                <a:cs typeface="Calibri" panose="020F0502020204030204" pitchFamily="34" charset="0"/>
              </a:rPr>
              <a:t>Sugar</a:t>
            </a:r>
            <a:endParaRPr lang="en-GB" b="1" dirty="0">
              <a:solidFill>
                <a:srgbClr val="EE3D3C"/>
              </a:solidFill>
              <a:latin typeface="Calibri" panose="020F0502020204030204" pitchFamily="34" charset="0"/>
              <a:cs typeface="Calibri" panose="020F0502020204030204" pitchFamily="34" charset="0"/>
            </a:endParaRPr>
          </a:p>
          <a:p>
            <a:r>
              <a:rPr lang="en-GB" b="1" dirty="0">
                <a:solidFill>
                  <a:srgbClr val="EE3D3C"/>
                </a:solidFill>
                <a:latin typeface="Calibri" panose="020F0502020204030204" pitchFamily="34" charset="0"/>
                <a:cs typeface="Calibri" panose="020F0502020204030204" pitchFamily="34" charset="0"/>
              </a:rPr>
              <a:t>Top Tips to cut down on sugar  </a:t>
            </a:r>
          </a:p>
        </p:txBody>
      </p:sp>
      <p:pic>
        <p:nvPicPr>
          <p:cNvPr id="2" name="Audio 1">
            <a:hlinkClick r:id="" action="ppaction://media"/>
            <a:extLst>
              <a:ext uri="{FF2B5EF4-FFF2-40B4-BE49-F238E27FC236}">
                <a16:creationId xmlns:a16="http://schemas.microsoft.com/office/drawing/2014/main" id="{09C9A94E-339D-45C0-A947-ED8F1B3C3D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49500349"/>
      </p:ext>
    </p:extLst>
  </p:cSld>
  <p:clrMapOvr>
    <a:masterClrMapping/>
  </p:clrMapOvr>
  <mc:AlternateContent xmlns:mc="http://schemas.openxmlformats.org/markup-compatibility/2006">
    <mc:Choice xmlns:p14="http://schemas.microsoft.com/office/powerpoint/2010/main" Requires="p14">
      <p:transition spd="slow" p14:dur="2000" advTm="124742"/>
    </mc:Choice>
    <mc:Fallback>
      <p:transition spd="slow" advTm="124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81EC81-EFC8-4000-B6E0-69809E0AC5BE}"/>
              </a:ext>
            </a:extLst>
          </p:cNvPr>
          <p:cNvSpPr txBox="1"/>
          <p:nvPr/>
        </p:nvSpPr>
        <p:spPr>
          <a:xfrm>
            <a:off x="1043608" y="1189703"/>
            <a:ext cx="7704856" cy="2862322"/>
          </a:xfrm>
          <a:prstGeom prst="rect">
            <a:avLst/>
          </a:prstGeom>
          <a:noFill/>
        </p:spPr>
        <p:txBody>
          <a:bodyPr wrap="square">
            <a:spAutoFit/>
          </a:bodyPr>
          <a:lstStyle/>
          <a:p>
            <a:pPr algn="l"/>
            <a:endParaRPr lang="en-GB" dirty="0">
              <a:solidFill>
                <a:srgbClr val="242424"/>
              </a:solidFill>
              <a:latin typeface="-apple-system"/>
            </a:endParaRPr>
          </a:p>
          <a:p>
            <a:pPr algn="l"/>
            <a:r>
              <a:rPr lang="en-GB" sz="1800" dirty="0">
                <a:solidFill>
                  <a:srgbClr val="242424"/>
                </a:solidFill>
                <a:effectLst/>
                <a:latin typeface="-apple-system"/>
              </a:rPr>
              <a:t>· </a:t>
            </a:r>
            <a:r>
              <a:rPr lang="en-GB" dirty="0"/>
              <a:t>For simplicity more nutritious foods should follow the following rule -</a:t>
            </a:r>
          </a:p>
          <a:p>
            <a:pPr algn="l"/>
            <a:br>
              <a:rPr lang="en-GB" dirty="0"/>
            </a:br>
            <a:endParaRPr lang="en-GB" dirty="0"/>
          </a:p>
          <a:p>
            <a:pPr algn="l"/>
            <a:r>
              <a:rPr lang="en-GB" dirty="0"/>
              <a:t>· Remember for low Fat we want 3g or below per 100g (Memory tip: Fat has three letters, think three grams)</a:t>
            </a:r>
          </a:p>
          <a:p>
            <a:pPr algn="l"/>
            <a:br>
              <a:rPr lang="en-GB" dirty="0"/>
            </a:br>
            <a:endParaRPr lang="en-GB" dirty="0"/>
          </a:p>
          <a:p>
            <a:pPr algn="l"/>
            <a:r>
              <a:rPr lang="en-GB" dirty="0"/>
              <a:t>· Remember for low Sugar we want 5g or below per 100g (Memory tip: Sugar has five letters, think five grams)</a:t>
            </a:r>
          </a:p>
        </p:txBody>
      </p:sp>
      <p:pic>
        <p:nvPicPr>
          <p:cNvPr id="5" name="Picture 4" descr="Person with idea concept">
            <a:extLst>
              <a:ext uri="{FF2B5EF4-FFF2-40B4-BE49-F238E27FC236}">
                <a16:creationId xmlns:a16="http://schemas.microsoft.com/office/drawing/2014/main" id="{A8A236CB-04C0-43D0-B9F1-C8E26909AB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3921" y="4593172"/>
            <a:ext cx="2556157" cy="1704104"/>
          </a:xfrm>
          <a:prstGeom prst="rect">
            <a:avLst/>
          </a:prstGeom>
        </p:spPr>
      </p:pic>
      <p:sp>
        <p:nvSpPr>
          <p:cNvPr id="4" name="TextBox 3">
            <a:extLst>
              <a:ext uri="{FF2B5EF4-FFF2-40B4-BE49-F238E27FC236}">
                <a16:creationId xmlns:a16="http://schemas.microsoft.com/office/drawing/2014/main" id="{78624D51-39C5-4718-9A1A-BB4D86336380}"/>
              </a:ext>
            </a:extLst>
          </p:cNvPr>
          <p:cNvSpPr txBox="1"/>
          <p:nvPr/>
        </p:nvSpPr>
        <p:spPr>
          <a:xfrm>
            <a:off x="186818" y="359594"/>
            <a:ext cx="4916466" cy="800219"/>
          </a:xfrm>
          <a:prstGeom prst="rect">
            <a:avLst/>
          </a:prstGeom>
          <a:noFill/>
        </p:spPr>
        <p:txBody>
          <a:bodyPr wrap="square">
            <a:spAutoFit/>
          </a:bodyPr>
          <a:lstStyle/>
          <a:p>
            <a:r>
              <a:rPr lang="en-GB" sz="2800" b="1" dirty="0">
                <a:solidFill>
                  <a:srgbClr val="EE3D3C"/>
                </a:solidFill>
                <a:latin typeface="Calibri" panose="020F0502020204030204" pitchFamily="34" charset="0"/>
                <a:cs typeface="Calibri" panose="020F0502020204030204" pitchFamily="34" charset="0"/>
              </a:rPr>
              <a:t>Fats and Sugar</a:t>
            </a:r>
            <a:endParaRPr lang="en-GB" b="1" dirty="0">
              <a:solidFill>
                <a:srgbClr val="EE3D3C"/>
              </a:solidFill>
              <a:latin typeface="Calibri" panose="020F0502020204030204" pitchFamily="34" charset="0"/>
              <a:cs typeface="Calibri" panose="020F0502020204030204" pitchFamily="34" charset="0"/>
            </a:endParaRPr>
          </a:p>
          <a:p>
            <a:r>
              <a:rPr lang="en-GB" b="1" dirty="0">
                <a:solidFill>
                  <a:srgbClr val="EE3D3C"/>
                </a:solidFill>
                <a:latin typeface="Calibri" panose="020F0502020204030204" pitchFamily="34" charset="0"/>
                <a:cs typeface="Calibri" panose="020F0502020204030204" pitchFamily="34" charset="0"/>
              </a:rPr>
              <a:t>Helpful Tip</a:t>
            </a:r>
          </a:p>
        </p:txBody>
      </p:sp>
      <p:pic>
        <p:nvPicPr>
          <p:cNvPr id="10" name="Audio 9">
            <a:hlinkClick r:id="" action="ppaction://media"/>
            <a:extLst>
              <a:ext uri="{FF2B5EF4-FFF2-40B4-BE49-F238E27FC236}">
                <a16:creationId xmlns:a16="http://schemas.microsoft.com/office/drawing/2014/main" id="{A78B5B4A-2E75-45B6-8125-CC5DFA15F7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83940359"/>
      </p:ext>
    </p:extLst>
  </p:cSld>
  <p:clrMapOvr>
    <a:masterClrMapping/>
  </p:clrMapOvr>
  <mc:AlternateContent xmlns:mc="http://schemas.openxmlformats.org/markup-compatibility/2006">
    <mc:Choice xmlns:p14="http://schemas.microsoft.com/office/powerpoint/2010/main" Requires="p14">
      <p:transition spd="slow" p14:dur="2000" advTm="48558"/>
    </mc:Choice>
    <mc:Fallback>
      <p:transition spd="slow" advTm="48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E19736-5432-43CE-B401-7507EDC7683C}"/>
              </a:ext>
            </a:extLst>
          </p:cNvPr>
          <p:cNvSpPr txBox="1"/>
          <p:nvPr/>
        </p:nvSpPr>
        <p:spPr>
          <a:xfrm>
            <a:off x="827584" y="1796215"/>
            <a:ext cx="4916774" cy="646331"/>
          </a:xfrm>
          <a:prstGeom prst="rect">
            <a:avLst/>
          </a:prstGeom>
          <a:noFill/>
        </p:spPr>
        <p:txBody>
          <a:bodyPr wrap="square">
            <a:spAutoFit/>
          </a:bodyPr>
          <a:lstStyle/>
          <a:p>
            <a:r>
              <a:rPr lang="en-GB" dirty="0">
                <a:hlinkClick r:id="rId4"/>
              </a:rPr>
              <a:t>General resources - British Nutrition Foundation</a:t>
            </a:r>
            <a:endParaRPr lang="en-GB" dirty="0"/>
          </a:p>
        </p:txBody>
      </p:sp>
      <p:sp>
        <p:nvSpPr>
          <p:cNvPr id="5" name="TextBox 4">
            <a:extLst>
              <a:ext uri="{FF2B5EF4-FFF2-40B4-BE49-F238E27FC236}">
                <a16:creationId xmlns:a16="http://schemas.microsoft.com/office/drawing/2014/main" id="{0A79E84E-8EEE-4B8C-A6A1-9A34AE6FD58C}"/>
              </a:ext>
            </a:extLst>
          </p:cNvPr>
          <p:cNvSpPr txBox="1"/>
          <p:nvPr/>
        </p:nvSpPr>
        <p:spPr>
          <a:xfrm>
            <a:off x="827584" y="2897938"/>
            <a:ext cx="4916774" cy="369332"/>
          </a:xfrm>
          <a:prstGeom prst="rect">
            <a:avLst/>
          </a:prstGeom>
          <a:noFill/>
        </p:spPr>
        <p:txBody>
          <a:bodyPr wrap="square">
            <a:spAutoFit/>
          </a:bodyPr>
          <a:lstStyle/>
          <a:p>
            <a:r>
              <a:rPr lang="en-GB" dirty="0">
                <a:hlinkClick r:id="rId5"/>
              </a:rPr>
              <a:t>HAF Sign Up - </a:t>
            </a:r>
            <a:r>
              <a:rPr lang="en-GB" dirty="0" err="1">
                <a:hlinkClick r:id="rId5"/>
              </a:rPr>
              <a:t>PhunkyFoods</a:t>
            </a:r>
            <a:endParaRPr lang="en-GB" dirty="0"/>
          </a:p>
        </p:txBody>
      </p:sp>
      <p:sp>
        <p:nvSpPr>
          <p:cNvPr id="6" name="TextBox 5">
            <a:extLst>
              <a:ext uri="{FF2B5EF4-FFF2-40B4-BE49-F238E27FC236}">
                <a16:creationId xmlns:a16="http://schemas.microsoft.com/office/drawing/2014/main" id="{BD0945FF-7E6F-4478-BBB0-EA86426F9E68}"/>
              </a:ext>
            </a:extLst>
          </p:cNvPr>
          <p:cNvSpPr txBox="1"/>
          <p:nvPr/>
        </p:nvSpPr>
        <p:spPr>
          <a:xfrm>
            <a:off x="827584" y="632937"/>
            <a:ext cx="2304256" cy="523220"/>
          </a:xfrm>
          <a:prstGeom prst="rect">
            <a:avLst/>
          </a:prstGeom>
          <a:noFill/>
        </p:spPr>
        <p:txBody>
          <a:bodyPr wrap="square" rtlCol="0">
            <a:spAutoFit/>
          </a:bodyPr>
          <a:lstStyle/>
          <a:p>
            <a:r>
              <a:rPr lang="en-GB" sz="2800" b="1" dirty="0">
                <a:solidFill>
                  <a:srgbClr val="EE3D3C"/>
                </a:solidFill>
                <a:latin typeface="Calibri" panose="020F0502020204030204" pitchFamily="34" charset="0"/>
                <a:cs typeface="Calibri" panose="020F0502020204030204" pitchFamily="34" charset="0"/>
              </a:rPr>
              <a:t>Resources</a:t>
            </a:r>
          </a:p>
        </p:txBody>
      </p:sp>
      <p:pic>
        <p:nvPicPr>
          <p:cNvPr id="2" name="Audio 1">
            <a:hlinkClick r:id="" action="ppaction://media"/>
            <a:extLst>
              <a:ext uri="{FF2B5EF4-FFF2-40B4-BE49-F238E27FC236}">
                <a16:creationId xmlns:a16="http://schemas.microsoft.com/office/drawing/2014/main" id="{C1B62421-E238-4593-BF12-A539686B78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88026637"/>
      </p:ext>
    </p:extLst>
  </p:cSld>
  <p:clrMapOvr>
    <a:masterClrMapping/>
  </p:clrMapOvr>
  <mc:AlternateContent xmlns:mc="http://schemas.openxmlformats.org/markup-compatibility/2006">
    <mc:Choice xmlns:p14="http://schemas.microsoft.com/office/powerpoint/2010/main" Requires="p14">
      <p:transition spd="slow" p14:dur="2000" advTm="9127"/>
    </mc:Choice>
    <mc:Fallback>
      <p:transition spd="slow" advTm="9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632937"/>
            <a:ext cx="1282715" cy="523220"/>
          </a:xfrm>
          <a:prstGeom prst="rect">
            <a:avLst/>
          </a:prstGeom>
          <a:noFill/>
        </p:spPr>
        <p:txBody>
          <a:bodyPr wrap="square" rtlCol="0">
            <a:spAutoFit/>
          </a:bodyPr>
          <a:lstStyle/>
          <a:p>
            <a:r>
              <a:rPr lang="en-GB" sz="2800" b="1" dirty="0">
                <a:solidFill>
                  <a:srgbClr val="EE3D3C"/>
                </a:solidFill>
                <a:latin typeface="Calibri" panose="020F0502020204030204" pitchFamily="34" charset="0"/>
                <a:cs typeface="Calibri" panose="020F0502020204030204" pitchFamily="34" charset="0"/>
              </a:rPr>
              <a:t>Fats</a:t>
            </a:r>
          </a:p>
        </p:txBody>
      </p:sp>
      <p:sp>
        <p:nvSpPr>
          <p:cNvPr id="3" name="TextBox 2"/>
          <p:cNvSpPr txBox="1"/>
          <p:nvPr/>
        </p:nvSpPr>
        <p:spPr>
          <a:xfrm>
            <a:off x="827584" y="2123564"/>
            <a:ext cx="530915" cy="400110"/>
          </a:xfrm>
          <a:prstGeom prst="rect">
            <a:avLst/>
          </a:prstGeom>
          <a:noFill/>
        </p:spPr>
        <p:txBody>
          <a:bodyPr wrap="none" rtlCol="0">
            <a:spAutoFit/>
          </a:bodyPr>
          <a:lstStyle/>
          <a:p>
            <a:pPr marL="342900" indent="-342900">
              <a:buFont typeface="Arial" panose="020B0604020202020204" pitchFamily="34" charset="0"/>
              <a:buChar char="•"/>
            </a:pPr>
            <a:endParaRPr lang="en-GB" sz="2000" dirty="0">
              <a:solidFill>
                <a:schemeClr val="tx1">
                  <a:lumMod val="85000"/>
                  <a:lumOff val="15000"/>
                </a:schemeClr>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9C93B7D-35F3-4D19-94BE-D215BF8229AB}"/>
              </a:ext>
            </a:extLst>
          </p:cNvPr>
          <p:cNvSpPr txBox="1"/>
          <p:nvPr/>
        </p:nvSpPr>
        <p:spPr>
          <a:xfrm>
            <a:off x="508270" y="1629885"/>
            <a:ext cx="4968552" cy="3993722"/>
          </a:xfrm>
          <a:prstGeom prst="rect">
            <a:avLst/>
          </a:prstGeom>
          <a:noFill/>
        </p:spPr>
        <p:txBody>
          <a:bodyPr wrap="square">
            <a:spAutoFit/>
          </a:bodyPr>
          <a:lstStyle/>
          <a:p>
            <a:pPr>
              <a:lnSpc>
                <a:spcPct val="115000"/>
              </a:lnSpc>
              <a:spcAft>
                <a:spcPts val="600"/>
              </a:spcAft>
            </a:pPr>
            <a:r>
              <a:rPr lang="en-GB" dirty="0"/>
              <a:t>We all need a small amount of fat in our diets to help the body absorb vitamins and stay healthy. </a:t>
            </a:r>
          </a:p>
          <a:p>
            <a:pPr>
              <a:lnSpc>
                <a:spcPct val="115000"/>
              </a:lnSpc>
              <a:spcAft>
                <a:spcPts val="600"/>
              </a:spcAft>
            </a:pPr>
            <a:r>
              <a:rPr lang="en-GB" dirty="0"/>
              <a:t>While fats are essential in the diet, they contain high amounts of energy, so should be eaten in moderation. </a:t>
            </a:r>
          </a:p>
          <a:p>
            <a:pPr>
              <a:lnSpc>
                <a:spcPct val="115000"/>
              </a:lnSpc>
              <a:spcAft>
                <a:spcPts val="600"/>
              </a:spcAft>
            </a:pPr>
            <a:endParaRPr lang="en-GB" dirty="0"/>
          </a:p>
          <a:p>
            <a:pPr>
              <a:lnSpc>
                <a:spcPct val="115000"/>
              </a:lnSpc>
              <a:spcAft>
                <a:spcPts val="600"/>
              </a:spcAft>
            </a:pPr>
            <a:r>
              <a:rPr lang="en-GB" dirty="0"/>
              <a:t>There are different types of fats which play a different role in health:</a:t>
            </a:r>
          </a:p>
          <a:p>
            <a:pPr>
              <a:lnSpc>
                <a:spcPct val="115000"/>
              </a:lnSpc>
              <a:spcAft>
                <a:spcPts val="600"/>
              </a:spcAft>
            </a:pPr>
            <a:endParaRPr lang="en-GB" dirty="0"/>
          </a:p>
          <a:p>
            <a:pPr>
              <a:lnSpc>
                <a:spcPct val="115000"/>
              </a:lnSpc>
              <a:spcAft>
                <a:spcPts val="600"/>
              </a:spcAft>
            </a:pPr>
            <a:r>
              <a:rPr lang="en-GB" sz="2000" b="1" dirty="0">
                <a:effectLst/>
                <a:latin typeface="Calibri" panose="020F0502020204030204" pitchFamily="34" charset="0"/>
                <a:ea typeface="Calibri" panose="020F0502020204030204" pitchFamily="34" charset="0"/>
                <a:cs typeface="Arial" panose="020B0604020202020204" pitchFamily="34" charset="0"/>
              </a:rPr>
              <a:t>Saturated Fat and Unsaturated fat</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1A3EDF04-8E9F-46D0-82C4-2A6F6F1DE56E}"/>
              </a:ext>
            </a:extLst>
          </p:cNvPr>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070909" y="2254175"/>
            <a:ext cx="2551562" cy="2647789"/>
          </a:xfrm>
          <a:prstGeom prst="rect">
            <a:avLst/>
          </a:prstGeom>
          <a:effectLst>
            <a:softEdge rad="63500"/>
          </a:effectLst>
        </p:spPr>
      </p:pic>
      <p:pic>
        <p:nvPicPr>
          <p:cNvPr id="8" name="Audio 7">
            <a:hlinkClick r:id="" action="ppaction://media"/>
            <a:extLst>
              <a:ext uri="{FF2B5EF4-FFF2-40B4-BE49-F238E27FC236}">
                <a16:creationId xmlns:a16="http://schemas.microsoft.com/office/drawing/2014/main" id="{42AB2C4D-C5C2-4B72-AD86-63CDF5D7AA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5652292"/>
      </p:ext>
    </p:extLst>
  </p:cSld>
  <p:clrMapOvr>
    <a:masterClrMapping/>
  </p:clrMapOvr>
  <mc:AlternateContent xmlns:mc="http://schemas.openxmlformats.org/markup-compatibility/2006">
    <mc:Choice xmlns:p14="http://schemas.microsoft.com/office/powerpoint/2010/main" Requires="p14">
      <p:transition spd="slow" p14:dur="2000" advTm="35087"/>
    </mc:Choice>
    <mc:Fallback>
      <p:transition spd="slow" advTm="35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D9A975-2514-4D24-A4AB-050C14FAE255}"/>
              </a:ext>
            </a:extLst>
          </p:cNvPr>
          <p:cNvSpPr txBox="1"/>
          <p:nvPr/>
        </p:nvSpPr>
        <p:spPr>
          <a:xfrm>
            <a:off x="595464" y="1967516"/>
            <a:ext cx="7348588" cy="1339469"/>
          </a:xfrm>
          <a:prstGeom prst="rect">
            <a:avLst/>
          </a:prstGeom>
          <a:noFill/>
        </p:spPr>
        <p:txBody>
          <a:bodyPr wrap="square">
            <a:spAutoFit/>
          </a:bodyPr>
          <a:lstStyle/>
          <a:p>
            <a:pPr>
              <a:lnSpc>
                <a:spcPct val="115000"/>
              </a:lnSpc>
              <a:spcAft>
                <a:spcPts val="600"/>
              </a:spcAft>
            </a:pPr>
            <a:r>
              <a:rPr lang="en-GB" dirty="0"/>
              <a:t>Mainly found in animal products e.g., meat and meat products, milk, cheese, butter and in pies, pastries, biscuits, cakes. Having a lot of saturated fat may be linked with raised levels of LDL cholesterol and heart disease. </a:t>
            </a:r>
          </a:p>
        </p:txBody>
      </p:sp>
      <p:pic>
        <p:nvPicPr>
          <p:cNvPr id="6" name="Picture 5">
            <a:extLst>
              <a:ext uri="{FF2B5EF4-FFF2-40B4-BE49-F238E27FC236}">
                <a16:creationId xmlns:a16="http://schemas.microsoft.com/office/drawing/2014/main" id="{765A9C2B-2FB9-45FE-9518-6908FA335161}"/>
              </a:ext>
            </a:extLst>
          </p:cNvPr>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37974" y="4191505"/>
            <a:ext cx="2520280" cy="1872208"/>
          </a:xfrm>
          <a:prstGeom prst="rect">
            <a:avLst/>
          </a:prstGeom>
          <a:effectLst>
            <a:softEdge rad="63500"/>
          </a:effectLst>
        </p:spPr>
      </p:pic>
      <p:sp>
        <p:nvSpPr>
          <p:cNvPr id="7" name="TextBox 6">
            <a:extLst>
              <a:ext uri="{FF2B5EF4-FFF2-40B4-BE49-F238E27FC236}">
                <a16:creationId xmlns:a16="http://schemas.microsoft.com/office/drawing/2014/main" id="{CDD30B13-CC60-4970-9103-58D9DBA7826A}"/>
              </a:ext>
            </a:extLst>
          </p:cNvPr>
          <p:cNvSpPr txBox="1"/>
          <p:nvPr/>
        </p:nvSpPr>
        <p:spPr>
          <a:xfrm>
            <a:off x="467544" y="525012"/>
            <a:ext cx="4916466" cy="800219"/>
          </a:xfrm>
          <a:prstGeom prst="rect">
            <a:avLst/>
          </a:prstGeom>
          <a:noFill/>
        </p:spPr>
        <p:txBody>
          <a:bodyPr wrap="square">
            <a:spAutoFit/>
          </a:bodyPr>
          <a:lstStyle/>
          <a:p>
            <a:r>
              <a:rPr lang="en-GB" sz="2800" b="1" dirty="0">
                <a:solidFill>
                  <a:srgbClr val="EE3D3C"/>
                </a:solidFill>
                <a:latin typeface="Calibri" panose="020F0502020204030204" pitchFamily="34" charset="0"/>
                <a:cs typeface="Calibri" panose="020F0502020204030204" pitchFamily="34" charset="0"/>
              </a:rPr>
              <a:t>Fats</a:t>
            </a:r>
            <a:endParaRPr lang="en-GB" b="1" dirty="0">
              <a:solidFill>
                <a:srgbClr val="EE3D3C"/>
              </a:solidFill>
              <a:latin typeface="Calibri" panose="020F0502020204030204" pitchFamily="34" charset="0"/>
              <a:cs typeface="Calibri" panose="020F0502020204030204" pitchFamily="34" charset="0"/>
            </a:endParaRPr>
          </a:p>
          <a:p>
            <a:r>
              <a:rPr lang="en-GB" b="1" dirty="0">
                <a:solidFill>
                  <a:srgbClr val="EE3D3C"/>
                </a:solidFill>
                <a:latin typeface="Calibri" panose="020F0502020204030204" pitchFamily="34" charset="0"/>
                <a:cs typeface="Calibri" panose="020F0502020204030204" pitchFamily="34" charset="0"/>
              </a:rPr>
              <a:t>Saturated Fats </a:t>
            </a:r>
          </a:p>
        </p:txBody>
      </p:sp>
      <p:pic>
        <p:nvPicPr>
          <p:cNvPr id="1026" name="Picture 2" descr="Buy Unsmoked Back Bacon | Essex Butcher | Blackwells Farm Shop">
            <a:extLst>
              <a:ext uri="{FF2B5EF4-FFF2-40B4-BE49-F238E27FC236}">
                <a16:creationId xmlns:a16="http://schemas.microsoft.com/office/drawing/2014/main" id="{9CE41CCE-17CE-4852-8CAB-44DD90CEA86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6991" y="4220749"/>
            <a:ext cx="2290018" cy="18722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utter John Stamos, Flaming Hula Hooper And More Of The Best Things ...">
            <a:extLst>
              <a:ext uri="{FF2B5EF4-FFF2-40B4-BE49-F238E27FC236}">
                <a16:creationId xmlns:a16="http://schemas.microsoft.com/office/drawing/2014/main" id="{1F310C83-1273-4F1B-98A1-04B6A211757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85746" y="4201333"/>
            <a:ext cx="2290018" cy="1891624"/>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BDC6D0EE-E732-4E12-9E85-8A5C8807103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61424724"/>
      </p:ext>
    </p:extLst>
  </p:cSld>
  <p:clrMapOvr>
    <a:masterClrMapping/>
  </p:clrMapOvr>
  <mc:AlternateContent xmlns:mc="http://schemas.openxmlformats.org/markup-compatibility/2006">
    <mc:Choice xmlns:p14="http://schemas.microsoft.com/office/powerpoint/2010/main" Requires="p14">
      <p:transition spd="slow" p14:dur="2000" advTm="42304"/>
    </mc:Choice>
    <mc:Fallback>
      <p:transition spd="slow" advTm="42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CEBA60-A534-4A12-8251-7C79964749AF}"/>
              </a:ext>
            </a:extLst>
          </p:cNvPr>
          <p:cNvSpPr txBox="1"/>
          <p:nvPr/>
        </p:nvSpPr>
        <p:spPr>
          <a:xfrm>
            <a:off x="421912" y="1700808"/>
            <a:ext cx="4570676" cy="3877087"/>
          </a:xfrm>
          <a:prstGeom prst="rect">
            <a:avLst/>
          </a:prstGeom>
          <a:noFill/>
        </p:spPr>
        <p:txBody>
          <a:bodyPr wrap="square">
            <a:spAutoFit/>
          </a:bodyPr>
          <a:lstStyle/>
          <a:p>
            <a:pPr algn="just">
              <a:lnSpc>
                <a:spcPct val="115000"/>
              </a:lnSpc>
              <a:spcAft>
                <a:spcPts val="600"/>
              </a:spcAft>
            </a:pPr>
            <a:r>
              <a:rPr lang="en-GB" dirty="0"/>
              <a:t>Unsaturated fats can be either polyunsaturated or monounsaturated.</a:t>
            </a:r>
          </a:p>
          <a:p>
            <a:pPr algn="just">
              <a:lnSpc>
                <a:spcPct val="115000"/>
              </a:lnSpc>
              <a:spcAft>
                <a:spcPts val="600"/>
              </a:spcAft>
            </a:pPr>
            <a:endParaRPr lang="en-GB" dirty="0"/>
          </a:p>
          <a:p>
            <a:pPr>
              <a:lnSpc>
                <a:spcPct val="115000"/>
              </a:lnSpc>
              <a:spcAft>
                <a:spcPts val="600"/>
              </a:spcAft>
            </a:pPr>
            <a:r>
              <a:rPr lang="en-GB" dirty="0"/>
              <a:t>These types of fats can protect our hearts by maintaining levels of HDL cholesterol and reducing levels of LDL cholesterol.</a:t>
            </a:r>
          </a:p>
          <a:p>
            <a:pPr>
              <a:lnSpc>
                <a:spcPct val="115000"/>
              </a:lnSpc>
              <a:spcAft>
                <a:spcPts val="600"/>
              </a:spcAft>
            </a:pPr>
            <a:endParaRPr lang="en-GB" dirty="0"/>
          </a:p>
          <a:p>
            <a:pPr>
              <a:lnSpc>
                <a:spcPct val="115000"/>
              </a:lnSpc>
              <a:spcAft>
                <a:spcPts val="600"/>
              </a:spcAft>
            </a:pPr>
            <a:r>
              <a:rPr lang="en-GB" dirty="0"/>
              <a:t>Unsaturated fats can be found in rapeseed oil, sunflower oil, olive oil, corn oil and their spreads, oily fish, avocados, nuts and seeds. </a:t>
            </a:r>
          </a:p>
        </p:txBody>
      </p:sp>
      <p:pic>
        <p:nvPicPr>
          <p:cNvPr id="4" name="Picture 3">
            <a:extLst>
              <a:ext uri="{FF2B5EF4-FFF2-40B4-BE49-F238E27FC236}">
                <a16:creationId xmlns:a16="http://schemas.microsoft.com/office/drawing/2014/main" id="{808E4277-B925-44F2-B757-8D2C30793E76}"/>
              </a:ext>
            </a:extLst>
          </p:cNvPr>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148064" y="2024844"/>
            <a:ext cx="3384376" cy="2808312"/>
          </a:xfrm>
          <a:prstGeom prst="rect">
            <a:avLst/>
          </a:prstGeom>
          <a:effectLst>
            <a:softEdge rad="63500"/>
          </a:effectLst>
        </p:spPr>
      </p:pic>
      <p:sp>
        <p:nvSpPr>
          <p:cNvPr id="5" name="TextBox 4">
            <a:extLst>
              <a:ext uri="{FF2B5EF4-FFF2-40B4-BE49-F238E27FC236}">
                <a16:creationId xmlns:a16="http://schemas.microsoft.com/office/drawing/2014/main" id="{D794037F-3A4F-4782-9AF1-0E0487808856}"/>
              </a:ext>
            </a:extLst>
          </p:cNvPr>
          <p:cNvSpPr txBox="1"/>
          <p:nvPr/>
        </p:nvSpPr>
        <p:spPr>
          <a:xfrm>
            <a:off x="421579" y="580618"/>
            <a:ext cx="4916466" cy="800219"/>
          </a:xfrm>
          <a:prstGeom prst="rect">
            <a:avLst/>
          </a:prstGeom>
          <a:noFill/>
        </p:spPr>
        <p:txBody>
          <a:bodyPr wrap="square">
            <a:spAutoFit/>
          </a:bodyPr>
          <a:lstStyle/>
          <a:p>
            <a:r>
              <a:rPr lang="en-GB" sz="2800" b="1" dirty="0">
                <a:solidFill>
                  <a:srgbClr val="EE3D3C"/>
                </a:solidFill>
                <a:latin typeface="Calibri" panose="020F0502020204030204" pitchFamily="34" charset="0"/>
                <a:cs typeface="Calibri" panose="020F0502020204030204" pitchFamily="34" charset="0"/>
              </a:rPr>
              <a:t>Fats</a:t>
            </a:r>
            <a:endParaRPr lang="en-GB" b="1" dirty="0">
              <a:solidFill>
                <a:srgbClr val="EE3D3C"/>
              </a:solidFill>
              <a:latin typeface="Calibri" panose="020F0502020204030204" pitchFamily="34" charset="0"/>
              <a:cs typeface="Calibri" panose="020F0502020204030204" pitchFamily="34" charset="0"/>
            </a:endParaRPr>
          </a:p>
          <a:p>
            <a:r>
              <a:rPr lang="en-GB" b="1" dirty="0">
                <a:solidFill>
                  <a:srgbClr val="EE3D3C"/>
                </a:solidFill>
                <a:latin typeface="Calibri" panose="020F0502020204030204" pitchFamily="34" charset="0"/>
                <a:cs typeface="Calibri" panose="020F0502020204030204" pitchFamily="34" charset="0"/>
              </a:rPr>
              <a:t>Unsaturated Fats </a:t>
            </a:r>
          </a:p>
        </p:txBody>
      </p:sp>
      <p:pic>
        <p:nvPicPr>
          <p:cNvPr id="2" name="Audio 1">
            <a:hlinkClick r:id="" action="ppaction://media"/>
            <a:extLst>
              <a:ext uri="{FF2B5EF4-FFF2-40B4-BE49-F238E27FC236}">
                <a16:creationId xmlns:a16="http://schemas.microsoft.com/office/drawing/2014/main" id="{57160E2A-393C-4E77-91D6-E50290440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6280909"/>
      </p:ext>
    </p:extLst>
  </p:cSld>
  <p:clrMapOvr>
    <a:masterClrMapping/>
  </p:clrMapOvr>
  <mc:AlternateContent xmlns:mc="http://schemas.openxmlformats.org/markup-compatibility/2006">
    <mc:Choice xmlns:p14="http://schemas.microsoft.com/office/powerpoint/2010/main" Requires="p14">
      <p:transition spd="slow" p14:dur="2000" advTm="63137"/>
    </mc:Choice>
    <mc:Fallback>
      <p:transition spd="slow" advTm="63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18">
            <a:extLst>
              <a:ext uri="{FF2B5EF4-FFF2-40B4-BE49-F238E27FC236}">
                <a16:creationId xmlns:a16="http://schemas.microsoft.com/office/drawing/2014/main" id="{C6ECC8E8-3BF3-4399-A477-58973EC77900}"/>
              </a:ext>
            </a:extLst>
          </p:cNvPr>
          <p:cNvSpPr txBox="1">
            <a:spLocks noChangeArrowheads="1"/>
          </p:cNvSpPr>
          <p:nvPr/>
        </p:nvSpPr>
        <p:spPr bwMode="auto">
          <a:xfrm>
            <a:off x="5858124" y="2655144"/>
            <a:ext cx="547687"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9">
            <a:extLst>
              <a:ext uri="{FF2B5EF4-FFF2-40B4-BE49-F238E27FC236}">
                <a16:creationId xmlns:a16="http://schemas.microsoft.com/office/drawing/2014/main" id="{FE2B15F7-C9D3-4510-BDE8-6D0891B15FD6}"/>
              </a:ext>
            </a:extLst>
          </p:cNvPr>
          <p:cNvSpPr>
            <a:spLocks noChangeArrowheads="1"/>
          </p:cNvSpPr>
          <p:nvPr/>
        </p:nvSpPr>
        <p:spPr bwMode="auto">
          <a:xfrm>
            <a:off x="574924" y="2343835"/>
            <a:ext cx="18473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tabLst>
                <a:tab pos="179388" algn="l"/>
              </a:tabLst>
              <a:defRPr>
                <a:solidFill>
                  <a:schemeClr val="tx1"/>
                </a:solidFill>
                <a:latin typeface="Arial" panose="020B0604020202020204" pitchFamily="34" charset="0"/>
              </a:defRPr>
            </a:lvl1pPr>
            <a:lvl2pPr eaLnBrk="0" hangingPunct="0">
              <a:tabLst>
                <a:tab pos="179388" algn="l"/>
              </a:tabLst>
              <a:defRPr>
                <a:solidFill>
                  <a:schemeClr val="tx1"/>
                </a:solidFill>
                <a:latin typeface="Arial" panose="020B0604020202020204" pitchFamily="34" charset="0"/>
              </a:defRPr>
            </a:lvl2pPr>
            <a:lvl3pPr eaLnBrk="0" hangingPunct="0">
              <a:tabLst>
                <a:tab pos="179388" algn="l"/>
              </a:tabLst>
              <a:defRPr>
                <a:solidFill>
                  <a:schemeClr val="tx1"/>
                </a:solidFill>
                <a:latin typeface="Arial" panose="020B0604020202020204" pitchFamily="34" charset="0"/>
              </a:defRPr>
            </a:lvl3pPr>
            <a:lvl4pPr eaLnBrk="0" hangingPunct="0">
              <a:tabLst>
                <a:tab pos="179388" algn="l"/>
              </a:tabLst>
              <a:defRPr>
                <a:solidFill>
                  <a:schemeClr val="tx1"/>
                </a:solidFill>
                <a:latin typeface="Arial" panose="020B0604020202020204" pitchFamily="34" charset="0"/>
              </a:defRPr>
            </a:lvl4pPr>
            <a:lvl5pPr eaLnBrk="0" hangingPunct="0">
              <a:tabLst>
                <a:tab pos="179388" algn="l"/>
              </a:tabLst>
              <a:defRPr>
                <a:solidFill>
                  <a:schemeClr val="tx1"/>
                </a:solidFill>
                <a:latin typeface="Arial" panose="020B0604020202020204" pitchFamily="34" charset="0"/>
              </a:defRPr>
            </a:lvl5pPr>
            <a:lvl6pPr eaLnBrk="0" fontAlgn="base" hangingPunct="0">
              <a:spcBef>
                <a:spcPct val="0"/>
              </a:spcBef>
              <a:spcAft>
                <a:spcPct val="0"/>
              </a:spcAft>
              <a:tabLst>
                <a:tab pos="179388" algn="l"/>
              </a:tabLst>
              <a:defRPr>
                <a:solidFill>
                  <a:schemeClr val="tx1"/>
                </a:solidFill>
                <a:latin typeface="Arial" panose="020B0604020202020204" pitchFamily="34" charset="0"/>
              </a:defRPr>
            </a:lvl6pPr>
            <a:lvl7pPr eaLnBrk="0" fontAlgn="base" hangingPunct="0">
              <a:spcBef>
                <a:spcPct val="0"/>
              </a:spcBef>
              <a:spcAft>
                <a:spcPct val="0"/>
              </a:spcAft>
              <a:tabLst>
                <a:tab pos="179388" algn="l"/>
              </a:tabLst>
              <a:defRPr>
                <a:solidFill>
                  <a:schemeClr val="tx1"/>
                </a:solidFill>
                <a:latin typeface="Arial" panose="020B0604020202020204" pitchFamily="34" charset="0"/>
              </a:defRPr>
            </a:lvl7pPr>
            <a:lvl8pPr eaLnBrk="0" fontAlgn="base" hangingPunct="0">
              <a:spcBef>
                <a:spcPct val="0"/>
              </a:spcBef>
              <a:spcAft>
                <a:spcPct val="0"/>
              </a:spcAft>
              <a:tabLst>
                <a:tab pos="179388" algn="l"/>
              </a:tabLst>
              <a:defRPr>
                <a:solidFill>
                  <a:schemeClr val="tx1"/>
                </a:solidFill>
                <a:latin typeface="Arial" panose="020B0604020202020204" pitchFamily="34" charset="0"/>
              </a:defRPr>
            </a:lvl8pPr>
            <a:lvl9pPr eaLnBrk="0" fontAlgn="base" hangingPunct="0">
              <a:spcBef>
                <a:spcPct val="0"/>
              </a:spcBef>
              <a:spcAft>
                <a:spcPct val="0"/>
              </a:spcAft>
              <a:tabLst>
                <a:tab pos="17938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79388" algn="l"/>
              </a:tabLst>
            </a:pPr>
            <a:endParaRPr kumimoji="0" lang="en-GB"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79388" algn="l"/>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18" name="TextBox 17">
            <a:extLst>
              <a:ext uri="{FF2B5EF4-FFF2-40B4-BE49-F238E27FC236}">
                <a16:creationId xmlns:a16="http://schemas.microsoft.com/office/drawing/2014/main" id="{09B79AA9-026C-4722-9EF6-891ABDC8235D}"/>
              </a:ext>
            </a:extLst>
          </p:cNvPr>
          <p:cNvSpPr txBox="1"/>
          <p:nvPr/>
        </p:nvSpPr>
        <p:spPr>
          <a:xfrm>
            <a:off x="759655" y="1172659"/>
            <a:ext cx="7962766" cy="3833870"/>
          </a:xfrm>
          <a:prstGeom prst="rect">
            <a:avLst/>
          </a:prstGeom>
          <a:noFill/>
        </p:spPr>
        <p:txBody>
          <a:bodyPr wrap="square">
            <a:spAutoFit/>
          </a:bodyPr>
          <a:lstStyle/>
          <a:p>
            <a:pPr algn="ctr">
              <a:lnSpc>
                <a:spcPct val="115000"/>
              </a:lnSpc>
              <a:spcAft>
                <a:spcPts val="600"/>
              </a:spcAft>
              <a:tabLst>
                <a:tab pos="1579245" algn="l"/>
                <a:tab pos="3053080" algn="ctr"/>
              </a:tabLst>
            </a:pP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600"/>
              </a:spcAft>
            </a:pPr>
            <a:r>
              <a:rPr lang="en-GB" dirty="0"/>
              <a:t>Here are some simple practical tips on how you can cut the amount of fat your family eat, especially saturated fat:</a:t>
            </a:r>
          </a:p>
          <a:p>
            <a:pPr>
              <a:lnSpc>
                <a:spcPct val="115000"/>
              </a:lnSpc>
              <a:spcAft>
                <a:spcPts val="600"/>
              </a:spcAft>
            </a:pPr>
            <a:endParaRPr lang="en-GB" dirty="0"/>
          </a:p>
          <a:p>
            <a:pPr marL="342900" indent="-342900">
              <a:lnSpc>
                <a:spcPct val="115000"/>
              </a:lnSpc>
              <a:spcAft>
                <a:spcPts val="600"/>
              </a:spcAft>
              <a:buFont typeface="Arial" panose="020B0604020202020204" pitchFamily="34" charset="0"/>
              <a:buChar char="•"/>
            </a:pPr>
            <a:r>
              <a:rPr lang="en-GB" dirty="0"/>
              <a:t>Choose lean cuts of meat and cut off any visible fat. </a:t>
            </a:r>
          </a:p>
          <a:p>
            <a:pPr marL="342900" indent="-342900">
              <a:lnSpc>
                <a:spcPct val="115000"/>
              </a:lnSpc>
              <a:spcAft>
                <a:spcPts val="600"/>
              </a:spcAft>
              <a:buFont typeface="Arial" panose="020B0604020202020204" pitchFamily="34" charset="0"/>
              <a:buChar char="•"/>
            </a:pPr>
            <a:r>
              <a:rPr lang="en-GB" dirty="0"/>
              <a:t>Grill, bake, poach or steam rather than frying or roasting.</a:t>
            </a:r>
          </a:p>
          <a:p>
            <a:pPr marL="342900" indent="-342900">
              <a:lnSpc>
                <a:spcPct val="115000"/>
              </a:lnSpc>
              <a:spcAft>
                <a:spcPts val="600"/>
              </a:spcAft>
              <a:buFont typeface="Arial" panose="020B0604020202020204" pitchFamily="34" charset="0"/>
              <a:buChar char="•"/>
            </a:pPr>
            <a:r>
              <a:rPr lang="en-GB" dirty="0"/>
              <a:t>Use a measuring spoon when using oil, rather than pouring freehand. </a:t>
            </a:r>
          </a:p>
          <a:p>
            <a:pPr marL="342900" indent="-342900">
              <a:lnSpc>
                <a:spcPct val="115000"/>
              </a:lnSpc>
              <a:spcAft>
                <a:spcPts val="600"/>
              </a:spcAft>
              <a:buFont typeface="Arial" panose="020B0604020202020204" pitchFamily="34" charset="0"/>
              <a:buChar char="•"/>
            </a:pPr>
            <a:r>
              <a:rPr lang="en-GB" dirty="0"/>
              <a:t>Try reduced-fat dairy products, rather than full-fat.</a:t>
            </a:r>
          </a:p>
          <a:p>
            <a:pPr>
              <a:lnSpc>
                <a:spcPct val="115000"/>
              </a:lnSpc>
              <a:spcAft>
                <a:spcPts val="600"/>
              </a:spcAft>
            </a:pPr>
            <a:endParaRPr lang="en-GB" sz="1600" dirty="0">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600"/>
              </a:spcAft>
            </a:pP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BE76E80-A0DF-4A24-A0FE-FE2418BD5752}"/>
              </a:ext>
            </a:extLst>
          </p:cNvPr>
          <p:cNvSpPr txBox="1"/>
          <p:nvPr/>
        </p:nvSpPr>
        <p:spPr>
          <a:xfrm>
            <a:off x="421579" y="580618"/>
            <a:ext cx="4916466" cy="800219"/>
          </a:xfrm>
          <a:prstGeom prst="rect">
            <a:avLst/>
          </a:prstGeom>
          <a:noFill/>
        </p:spPr>
        <p:txBody>
          <a:bodyPr wrap="square">
            <a:spAutoFit/>
          </a:bodyPr>
          <a:lstStyle/>
          <a:p>
            <a:r>
              <a:rPr lang="en-GB" sz="2800" b="1" dirty="0">
                <a:solidFill>
                  <a:srgbClr val="EE3D3C"/>
                </a:solidFill>
                <a:latin typeface="Calibri" panose="020F0502020204030204" pitchFamily="34" charset="0"/>
                <a:cs typeface="Calibri" panose="020F0502020204030204" pitchFamily="34" charset="0"/>
              </a:rPr>
              <a:t>Fats</a:t>
            </a:r>
            <a:endParaRPr lang="en-GB" b="1" dirty="0">
              <a:solidFill>
                <a:srgbClr val="EE3D3C"/>
              </a:solidFill>
              <a:latin typeface="Calibri" panose="020F0502020204030204" pitchFamily="34" charset="0"/>
              <a:cs typeface="Calibri" panose="020F0502020204030204" pitchFamily="34" charset="0"/>
            </a:endParaRPr>
          </a:p>
          <a:p>
            <a:r>
              <a:rPr lang="en-GB" b="1" dirty="0">
                <a:solidFill>
                  <a:srgbClr val="EE3D3C"/>
                </a:solidFill>
                <a:latin typeface="Calibri" panose="020F0502020204030204" pitchFamily="34" charset="0"/>
                <a:cs typeface="Calibri" panose="020F0502020204030204" pitchFamily="34" charset="0"/>
              </a:rPr>
              <a:t>Top Tips for Reducing Fat Intake </a:t>
            </a:r>
          </a:p>
        </p:txBody>
      </p:sp>
      <p:pic>
        <p:nvPicPr>
          <p:cNvPr id="2050" name="Picture 2" descr="Ingredients - Cravendale Full Milk">
            <a:extLst>
              <a:ext uri="{FF2B5EF4-FFF2-40B4-BE49-F238E27FC236}">
                <a16:creationId xmlns:a16="http://schemas.microsoft.com/office/drawing/2014/main" id="{960A7F7E-0E10-4EB6-84BA-DBB302A6CA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9812" y="4581128"/>
            <a:ext cx="2978312" cy="217284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F3299DAE-ADEF-4381-BFC8-013F8F7786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6753888"/>
      </p:ext>
    </p:extLst>
  </p:cSld>
  <p:clrMapOvr>
    <a:masterClrMapping/>
  </p:clrMapOvr>
  <mc:AlternateContent xmlns:mc="http://schemas.openxmlformats.org/markup-compatibility/2006">
    <mc:Choice xmlns:p14="http://schemas.microsoft.com/office/powerpoint/2010/main" Requires="p14">
      <p:transition spd="slow" p14:dur="2000" advTm="76173"/>
    </mc:Choice>
    <mc:Fallback>
      <p:transition spd="slow" advTm="76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65D64DB7-AACF-4ADD-95CA-532CB822EFAA}"/>
              </a:ext>
            </a:extLst>
          </p:cNvPr>
          <p:cNvSpPr>
            <a:spLocks noChangeArrowheads="1"/>
          </p:cNvSpPr>
          <p:nvPr/>
        </p:nvSpPr>
        <p:spPr bwMode="auto">
          <a:xfrm>
            <a:off x="251520" y="1701428"/>
            <a:ext cx="3951798"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tabLst>
                <a:tab pos="358775" algn="l"/>
              </a:tabLst>
              <a:defRPr>
                <a:solidFill>
                  <a:schemeClr val="tx1"/>
                </a:solidFill>
                <a:latin typeface="Arial" panose="020B0604020202020204" pitchFamily="34" charset="0"/>
              </a:defRPr>
            </a:lvl1pPr>
            <a:lvl2pPr eaLnBrk="0" hangingPunct="0">
              <a:tabLst>
                <a:tab pos="358775" algn="l"/>
              </a:tabLst>
              <a:defRPr>
                <a:solidFill>
                  <a:schemeClr val="tx1"/>
                </a:solidFill>
                <a:latin typeface="Arial" panose="020B0604020202020204" pitchFamily="34" charset="0"/>
              </a:defRPr>
            </a:lvl2pPr>
            <a:lvl3pPr eaLnBrk="0" hangingPunct="0">
              <a:tabLst>
                <a:tab pos="358775" algn="l"/>
              </a:tabLst>
              <a:defRPr>
                <a:solidFill>
                  <a:schemeClr val="tx1"/>
                </a:solidFill>
                <a:latin typeface="Arial" panose="020B0604020202020204" pitchFamily="34" charset="0"/>
              </a:defRPr>
            </a:lvl3pPr>
            <a:lvl4pPr eaLnBrk="0" hangingPunct="0">
              <a:tabLst>
                <a:tab pos="358775" algn="l"/>
              </a:tabLst>
              <a:defRPr>
                <a:solidFill>
                  <a:schemeClr val="tx1"/>
                </a:solidFill>
                <a:latin typeface="Arial" panose="020B0604020202020204" pitchFamily="34" charset="0"/>
              </a:defRPr>
            </a:lvl4pPr>
            <a:lvl5pPr eaLnBrk="0" hangingPunct="0">
              <a:tabLst>
                <a:tab pos="358775" algn="l"/>
              </a:tabLst>
              <a:defRPr>
                <a:solidFill>
                  <a:schemeClr val="tx1"/>
                </a:solidFill>
                <a:latin typeface="Arial" panose="020B0604020202020204" pitchFamily="34" charset="0"/>
              </a:defRPr>
            </a:lvl5pPr>
            <a:lvl6pPr eaLnBrk="0" fontAlgn="base" hangingPunct="0">
              <a:spcBef>
                <a:spcPct val="0"/>
              </a:spcBef>
              <a:spcAft>
                <a:spcPct val="0"/>
              </a:spcAft>
              <a:tabLst>
                <a:tab pos="358775" algn="l"/>
              </a:tabLst>
              <a:defRPr>
                <a:solidFill>
                  <a:schemeClr val="tx1"/>
                </a:solidFill>
                <a:latin typeface="Arial" panose="020B0604020202020204" pitchFamily="34" charset="0"/>
              </a:defRPr>
            </a:lvl6pPr>
            <a:lvl7pPr eaLnBrk="0" fontAlgn="base" hangingPunct="0">
              <a:spcBef>
                <a:spcPct val="0"/>
              </a:spcBef>
              <a:spcAft>
                <a:spcPct val="0"/>
              </a:spcAft>
              <a:tabLst>
                <a:tab pos="358775" algn="l"/>
              </a:tabLst>
              <a:defRPr>
                <a:solidFill>
                  <a:schemeClr val="tx1"/>
                </a:solidFill>
                <a:latin typeface="Arial" panose="020B0604020202020204" pitchFamily="34" charset="0"/>
              </a:defRPr>
            </a:lvl7pPr>
            <a:lvl8pPr eaLnBrk="0" fontAlgn="base" hangingPunct="0">
              <a:spcBef>
                <a:spcPct val="0"/>
              </a:spcBef>
              <a:spcAft>
                <a:spcPct val="0"/>
              </a:spcAft>
              <a:tabLst>
                <a:tab pos="358775" algn="l"/>
              </a:tabLst>
              <a:defRPr>
                <a:solidFill>
                  <a:schemeClr val="tx1"/>
                </a:solidFill>
                <a:latin typeface="Arial" panose="020B0604020202020204" pitchFamily="34" charset="0"/>
              </a:defRPr>
            </a:lvl8pPr>
            <a:lvl9pPr eaLnBrk="0" fontAlgn="base" hangingPunct="0">
              <a:spcBef>
                <a:spcPct val="0"/>
              </a:spcBef>
              <a:spcAft>
                <a:spcPct val="0"/>
              </a:spcAft>
              <a:tabLst>
                <a:tab pos="358775" algn="l"/>
              </a:tabLst>
              <a:defRPr>
                <a:solidFill>
                  <a:schemeClr val="tx1"/>
                </a:solidFill>
                <a:latin typeface="Arial" panose="020B0604020202020204" pitchFamily="34" charset="0"/>
              </a:defRPr>
            </a:lvl9pPr>
          </a:lstStyle>
          <a:p>
            <a:pPr marR="0" lvl="0" algn="just" defTabSz="914400" rtl="0" eaLnBrk="0" fontAlgn="base" latinLnBrk="0" hangingPunct="0">
              <a:lnSpc>
                <a:spcPct val="100000"/>
              </a:lnSpc>
              <a:spcBef>
                <a:spcPct val="0"/>
              </a:spcBef>
              <a:spcAft>
                <a:spcPct val="0"/>
              </a:spcAft>
              <a:buClrTx/>
              <a:buSzTx/>
              <a:tabLst>
                <a:tab pos="358775" algn="l"/>
              </a:tabLst>
            </a:pPr>
            <a:r>
              <a:rPr lang="en-GB" altLang="en-US" dirty="0">
                <a:latin typeface="Arial" charset="0"/>
              </a:rPr>
              <a:t>Our body needs water or other fluids to work efficiently and to avoid dehydration.</a:t>
            </a:r>
          </a:p>
          <a:p>
            <a:pPr marR="0" lvl="0" algn="just" defTabSz="914400" rtl="0" eaLnBrk="0" fontAlgn="base" latinLnBrk="0" hangingPunct="0">
              <a:lnSpc>
                <a:spcPct val="100000"/>
              </a:lnSpc>
              <a:spcBef>
                <a:spcPct val="0"/>
              </a:spcBef>
              <a:spcAft>
                <a:spcPct val="0"/>
              </a:spcAft>
              <a:buClrTx/>
              <a:buSzTx/>
              <a:tabLst>
                <a:tab pos="358775" algn="l"/>
              </a:tabLst>
            </a:pPr>
            <a:endParaRPr lang="en-GB" altLang="en-US" dirty="0">
              <a:latin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358775" algn="l"/>
              </a:tabLst>
            </a:pPr>
            <a:r>
              <a:rPr lang="en-GB" altLang="en-US" dirty="0">
                <a:latin typeface="Arial" charset="0"/>
              </a:rPr>
              <a:t>Water helps us to digest and absorb food, carry nutrients and oxygen round the body in our blood, regulate our temperature, and help the body get rid of waste.</a:t>
            </a:r>
          </a:p>
          <a:p>
            <a:pPr marL="0" marR="0" lvl="0" indent="0" algn="just" defTabSz="914400" rtl="0" eaLnBrk="0" fontAlgn="base" latinLnBrk="0" hangingPunct="0">
              <a:lnSpc>
                <a:spcPct val="100000"/>
              </a:lnSpc>
              <a:spcBef>
                <a:spcPct val="0"/>
              </a:spcBef>
              <a:spcAft>
                <a:spcPct val="0"/>
              </a:spcAft>
              <a:buClrTx/>
              <a:buSzTx/>
              <a:buFontTx/>
              <a:buNone/>
              <a:tabLst>
                <a:tab pos="358775" algn="l"/>
              </a:tabLst>
            </a:pPr>
            <a:endParaRPr lang="en-GB" altLang="en-US" dirty="0">
              <a:latin typeface="Arial" charset="0"/>
            </a:endParaRPr>
          </a:p>
          <a:p>
            <a:pPr marR="0" lvl="0" algn="just" defTabSz="914400" rtl="0" eaLnBrk="0" fontAlgn="base" latinLnBrk="0" hangingPunct="0">
              <a:lnSpc>
                <a:spcPct val="100000"/>
              </a:lnSpc>
              <a:spcBef>
                <a:spcPct val="0"/>
              </a:spcBef>
              <a:spcAft>
                <a:spcPct val="0"/>
              </a:spcAft>
              <a:buClrTx/>
              <a:buSzTx/>
              <a:tabLst>
                <a:tab pos="358775" algn="l"/>
              </a:tabLst>
            </a:pPr>
            <a:r>
              <a:rPr lang="en-GB" altLang="en-US" dirty="0">
                <a:latin typeface="Arial" charset="0"/>
              </a:rPr>
              <a:t>Water is a great choice for quenching your thirst at any time. It has no calories and contains no sugar that can damage your teeth. Aim to drink 6-8 glasses a day.</a:t>
            </a:r>
          </a:p>
        </p:txBody>
      </p:sp>
      <p:pic>
        <p:nvPicPr>
          <p:cNvPr id="7" name="Picture 4" descr="Kit for Kids® on Twitter: &amp;quot;How much water should your child be drinking per  day? The recommended daily amount of fluids is anywhere between 5 - 10  glasses per day. What tips">
            <a:extLst>
              <a:ext uri="{FF2B5EF4-FFF2-40B4-BE49-F238E27FC236}">
                <a16:creationId xmlns:a16="http://schemas.microsoft.com/office/drawing/2014/main" id="{67612A08-901A-4D12-9331-9EA1B06B74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6687" y="1628800"/>
            <a:ext cx="4702149" cy="47021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213343D-12E5-4041-B900-22F85625E322}"/>
              </a:ext>
            </a:extLst>
          </p:cNvPr>
          <p:cNvSpPr txBox="1"/>
          <p:nvPr/>
        </p:nvSpPr>
        <p:spPr>
          <a:xfrm>
            <a:off x="294542" y="527051"/>
            <a:ext cx="4916466" cy="800219"/>
          </a:xfrm>
          <a:prstGeom prst="rect">
            <a:avLst/>
          </a:prstGeom>
          <a:noFill/>
        </p:spPr>
        <p:txBody>
          <a:bodyPr wrap="square">
            <a:spAutoFit/>
          </a:bodyPr>
          <a:lstStyle/>
          <a:p>
            <a:r>
              <a:rPr lang="en-GB" sz="2800" b="1" dirty="0">
                <a:solidFill>
                  <a:srgbClr val="EE3D3C"/>
                </a:solidFill>
                <a:latin typeface="Calibri" panose="020F0502020204030204" pitchFamily="34" charset="0"/>
                <a:cs typeface="Calibri" panose="020F0502020204030204" pitchFamily="34" charset="0"/>
              </a:rPr>
              <a:t>Hydration</a:t>
            </a:r>
            <a:endParaRPr lang="en-GB" b="1" dirty="0">
              <a:solidFill>
                <a:srgbClr val="EE3D3C"/>
              </a:solidFill>
              <a:latin typeface="Calibri" panose="020F0502020204030204" pitchFamily="34" charset="0"/>
              <a:cs typeface="Calibri" panose="020F0502020204030204" pitchFamily="34" charset="0"/>
            </a:endParaRPr>
          </a:p>
          <a:p>
            <a:r>
              <a:rPr lang="en-GB" b="1" dirty="0">
                <a:solidFill>
                  <a:srgbClr val="EE3D3C"/>
                </a:solidFill>
                <a:latin typeface="Calibri" panose="020F0502020204030204" pitchFamily="34" charset="0"/>
                <a:cs typeface="Calibri" panose="020F0502020204030204" pitchFamily="34" charset="0"/>
              </a:rPr>
              <a:t>How much water do we need?</a:t>
            </a:r>
          </a:p>
        </p:txBody>
      </p:sp>
      <p:pic>
        <p:nvPicPr>
          <p:cNvPr id="2" name="Audio 1">
            <a:hlinkClick r:id="" action="ppaction://media"/>
            <a:extLst>
              <a:ext uri="{FF2B5EF4-FFF2-40B4-BE49-F238E27FC236}">
                <a16:creationId xmlns:a16="http://schemas.microsoft.com/office/drawing/2014/main" id="{43E55A67-1684-47AC-9FD8-2C186B1BB7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76186550"/>
      </p:ext>
    </p:extLst>
  </p:cSld>
  <p:clrMapOvr>
    <a:masterClrMapping/>
  </p:clrMapOvr>
  <mc:AlternateContent xmlns:mc="http://schemas.openxmlformats.org/markup-compatibility/2006">
    <mc:Choice xmlns:p14="http://schemas.microsoft.com/office/powerpoint/2010/main" Requires="p14">
      <p:transition spd="slow" p14:dur="2000" advTm="83590"/>
    </mc:Choice>
    <mc:Fallback>
      <p:transition spd="slow" advTm="83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BF921B-7521-4211-A827-A78E5EB25BDF}"/>
              </a:ext>
            </a:extLst>
          </p:cNvPr>
          <p:cNvPicPr>
            <a:picLocks noChangeAspect="1"/>
          </p:cNvPicPr>
          <p:nvPr/>
        </p:nvPicPr>
        <p:blipFill>
          <a:blip r:embed="rId4"/>
          <a:stretch>
            <a:fillRect/>
          </a:stretch>
        </p:blipFill>
        <p:spPr>
          <a:xfrm>
            <a:off x="1907705" y="5560318"/>
            <a:ext cx="1296144" cy="1297682"/>
          </a:xfrm>
          <a:prstGeom prst="rect">
            <a:avLst/>
          </a:prstGeom>
        </p:spPr>
      </p:pic>
      <p:sp>
        <p:nvSpPr>
          <p:cNvPr id="3" name="AutoShape 70">
            <a:extLst>
              <a:ext uri="{FF2B5EF4-FFF2-40B4-BE49-F238E27FC236}">
                <a16:creationId xmlns:a16="http://schemas.microsoft.com/office/drawing/2014/main" id="{59757352-B1B3-445C-98EC-D85D704BC5CB}"/>
              </a:ext>
            </a:extLst>
          </p:cNvPr>
          <p:cNvSpPr>
            <a:spLocks noChangeArrowheads="1"/>
          </p:cNvSpPr>
          <p:nvPr/>
        </p:nvSpPr>
        <p:spPr bwMode="auto">
          <a:xfrm>
            <a:off x="4098464" y="5916279"/>
            <a:ext cx="679181" cy="225246"/>
          </a:xfrm>
          <a:prstGeom prst="rightArrow">
            <a:avLst>
              <a:gd name="adj1" fmla="val 50000"/>
              <a:gd name="adj2" fmla="val 5125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pic>
        <p:nvPicPr>
          <p:cNvPr id="4" name="Picture 3">
            <a:extLst>
              <a:ext uri="{FF2B5EF4-FFF2-40B4-BE49-F238E27FC236}">
                <a16:creationId xmlns:a16="http://schemas.microsoft.com/office/drawing/2014/main" id="{E371F07F-1643-4533-9E11-8AD8B5B4091A}"/>
              </a:ext>
            </a:extLst>
          </p:cNvPr>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36098" y="5578982"/>
            <a:ext cx="1656182" cy="1195706"/>
          </a:xfrm>
          <a:prstGeom prst="rect">
            <a:avLst/>
          </a:prstGeom>
          <a:effectLst>
            <a:softEdge rad="127000"/>
          </a:effectLst>
        </p:spPr>
      </p:pic>
      <p:sp>
        <p:nvSpPr>
          <p:cNvPr id="6" name="TextBox 5">
            <a:extLst>
              <a:ext uri="{FF2B5EF4-FFF2-40B4-BE49-F238E27FC236}">
                <a16:creationId xmlns:a16="http://schemas.microsoft.com/office/drawing/2014/main" id="{84C91CFD-A00E-4090-BBD4-588408808CEA}"/>
              </a:ext>
            </a:extLst>
          </p:cNvPr>
          <p:cNvSpPr txBox="1"/>
          <p:nvPr/>
        </p:nvSpPr>
        <p:spPr>
          <a:xfrm>
            <a:off x="278071" y="777668"/>
            <a:ext cx="8064444" cy="4801314"/>
          </a:xfrm>
          <a:prstGeom prst="rect">
            <a:avLst/>
          </a:prstGeom>
          <a:noFill/>
        </p:spPr>
        <p:txBody>
          <a:bodyPr wrap="square">
            <a:spAutoFit/>
          </a:bodyPr>
          <a:lstStyle/>
          <a:p>
            <a:pPr marR="0" lvl="0" algn="just" defTabSz="914400" rtl="0" eaLnBrk="0" fontAlgn="base" latinLnBrk="0" hangingPunct="0">
              <a:lnSpc>
                <a:spcPct val="100000"/>
              </a:lnSpc>
              <a:spcBef>
                <a:spcPct val="0"/>
              </a:spcBef>
              <a:spcAft>
                <a:spcPct val="0"/>
              </a:spcAft>
              <a:buClrTx/>
              <a:buSzTx/>
              <a:tabLst>
                <a:tab pos="358775" algn="l"/>
              </a:tabLst>
            </a:pPr>
            <a:endParaRPr kumimoji="0" lang="en-GB" altLang="en-US" sz="18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tabLst>
                <a:tab pos="358775" algn="l"/>
              </a:tabLst>
            </a:pPr>
            <a:r>
              <a:rPr lang="en-GB" altLang="en-US" dirty="0"/>
              <a:t>Try to avoid sugary, soft, fizzy and energy drinks that are high in added sugar and </a:t>
            </a:r>
            <a:r>
              <a:rPr lang="en-GB" altLang="en-US" dirty="0" err="1"/>
              <a:t>caffiene</a:t>
            </a:r>
            <a:r>
              <a:rPr lang="en-GB" altLang="en-US" dirty="0"/>
              <a:t>.  These can be high in calories, bad for teeth and contain very few, if any nutrients.</a:t>
            </a:r>
          </a:p>
          <a:p>
            <a:pPr marL="0" marR="0" lvl="0" indent="0" algn="just" defTabSz="914400" rtl="0" eaLnBrk="0" fontAlgn="base" latinLnBrk="0" hangingPunct="0">
              <a:lnSpc>
                <a:spcPct val="100000"/>
              </a:lnSpc>
              <a:spcBef>
                <a:spcPct val="0"/>
              </a:spcBef>
              <a:spcAft>
                <a:spcPct val="0"/>
              </a:spcAft>
              <a:buClrTx/>
              <a:buSzTx/>
              <a:tabLst>
                <a:tab pos="358775" algn="l"/>
              </a:tabLst>
            </a:pPr>
            <a:endParaRPr lang="en-GB" altLang="en-US" dirty="0"/>
          </a:p>
          <a:p>
            <a:pPr marL="0" marR="0" lvl="0" indent="0" algn="just" defTabSz="914400" rtl="0" eaLnBrk="0" fontAlgn="base" latinLnBrk="0" hangingPunct="0">
              <a:lnSpc>
                <a:spcPct val="100000"/>
              </a:lnSpc>
              <a:spcBef>
                <a:spcPct val="0"/>
              </a:spcBef>
              <a:spcAft>
                <a:spcPct val="0"/>
              </a:spcAft>
              <a:buClrTx/>
              <a:buSzTx/>
              <a:tabLst>
                <a:tab pos="358775" algn="l"/>
              </a:tabLst>
            </a:pPr>
            <a:r>
              <a:rPr lang="en-GB" altLang="en-US" dirty="0"/>
              <a:t>Sports drinks are useful if you are doing high level endurance sports and need an energy boost e.g., marathon running. These are generally not needed otherwise.</a:t>
            </a:r>
          </a:p>
          <a:p>
            <a:pPr marL="0" marR="0" lvl="0" indent="0" algn="just" defTabSz="914400" rtl="0" eaLnBrk="0" fontAlgn="base" latinLnBrk="0" hangingPunct="0">
              <a:lnSpc>
                <a:spcPct val="100000"/>
              </a:lnSpc>
              <a:spcBef>
                <a:spcPct val="0"/>
              </a:spcBef>
              <a:spcAft>
                <a:spcPct val="0"/>
              </a:spcAft>
              <a:buClrTx/>
              <a:buSzTx/>
              <a:tabLst>
                <a:tab pos="358775" algn="l"/>
              </a:tabLst>
            </a:pPr>
            <a:endParaRPr lang="en-GB" altLang="en-US" dirty="0"/>
          </a:p>
          <a:p>
            <a:pPr marL="0" marR="0" lvl="0" indent="0" algn="just" defTabSz="914400" rtl="0" eaLnBrk="0" fontAlgn="base" latinLnBrk="0" hangingPunct="0">
              <a:lnSpc>
                <a:spcPct val="100000"/>
              </a:lnSpc>
              <a:spcBef>
                <a:spcPct val="0"/>
              </a:spcBef>
              <a:spcAft>
                <a:spcPct val="0"/>
              </a:spcAft>
              <a:buClrTx/>
              <a:buSzTx/>
              <a:tabLst>
                <a:tab pos="358775" algn="l"/>
              </a:tabLst>
            </a:pPr>
            <a:r>
              <a:rPr lang="en-GB" altLang="en-US" dirty="0"/>
              <a:t>Milk is a good source of calcium that helps build and maintain healthy bones, it is also a great choice to rehydrate.</a:t>
            </a:r>
          </a:p>
          <a:p>
            <a:pPr marL="0" marR="0" lvl="0" indent="0" algn="just" defTabSz="914400" rtl="0" eaLnBrk="0" fontAlgn="base" latinLnBrk="0" hangingPunct="0">
              <a:lnSpc>
                <a:spcPct val="100000"/>
              </a:lnSpc>
              <a:spcBef>
                <a:spcPct val="0"/>
              </a:spcBef>
              <a:spcAft>
                <a:spcPct val="0"/>
              </a:spcAft>
              <a:buClrTx/>
              <a:buSzTx/>
              <a:tabLst>
                <a:tab pos="358775" algn="l"/>
              </a:tabLst>
            </a:pPr>
            <a:endParaRPr lang="en-GB" altLang="en-US" dirty="0"/>
          </a:p>
          <a:p>
            <a:pPr marL="0" marR="0" lvl="0" indent="0" algn="just" defTabSz="914400" rtl="0" eaLnBrk="0" fontAlgn="base" latinLnBrk="0" hangingPunct="0">
              <a:lnSpc>
                <a:spcPct val="100000"/>
              </a:lnSpc>
              <a:spcBef>
                <a:spcPct val="0"/>
              </a:spcBef>
              <a:spcAft>
                <a:spcPct val="0"/>
              </a:spcAft>
              <a:buClrTx/>
              <a:buSzTx/>
              <a:tabLst>
                <a:tab pos="358775" algn="l"/>
              </a:tabLst>
            </a:pPr>
            <a:r>
              <a:rPr lang="en-GB" altLang="en-US" dirty="0"/>
              <a:t>Try to limit intake of bought flavoured milks and milkshakes, try making your own milkshakes by blending fruit with lower fat milks.</a:t>
            </a:r>
          </a:p>
          <a:p>
            <a:pPr marL="0" marR="0" lvl="0" indent="0" algn="just" defTabSz="914400" rtl="0" eaLnBrk="0" fontAlgn="base" latinLnBrk="0" hangingPunct="0">
              <a:lnSpc>
                <a:spcPct val="100000"/>
              </a:lnSpc>
              <a:spcBef>
                <a:spcPct val="0"/>
              </a:spcBef>
              <a:spcAft>
                <a:spcPct val="0"/>
              </a:spcAft>
              <a:buClrTx/>
              <a:buSzTx/>
              <a:tabLst>
                <a:tab pos="358775" algn="l"/>
              </a:tabLst>
            </a:pPr>
            <a:endParaRPr lang="en-GB" altLang="en-US" dirty="0"/>
          </a:p>
          <a:p>
            <a:pPr marL="0" marR="0" lvl="0" indent="0" algn="just" defTabSz="914400" rtl="0" eaLnBrk="0" fontAlgn="base" latinLnBrk="0" hangingPunct="0">
              <a:lnSpc>
                <a:spcPct val="100000"/>
              </a:lnSpc>
              <a:spcBef>
                <a:spcPct val="0"/>
              </a:spcBef>
              <a:spcAft>
                <a:spcPct val="0"/>
              </a:spcAft>
              <a:buClrTx/>
              <a:buSzTx/>
              <a:tabLst>
                <a:tab pos="358775" algn="l"/>
              </a:tabLst>
            </a:pPr>
            <a:r>
              <a:rPr lang="en-GB" altLang="en-US" dirty="0"/>
              <a:t>Be careful of some juice drinks; they may only contain as little as 5% fruit juice and a lot of added sugar.</a:t>
            </a:r>
          </a:p>
        </p:txBody>
      </p:sp>
      <p:sp>
        <p:nvSpPr>
          <p:cNvPr id="7" name="TextBox 6">
            <a:extLst>
              <a:ext uri="{FF2B5EF4-FFF2-40B4-BE49-F238E27FC236}">
                <a16:creationId xmlns:a16="http://schemas.microsoft.com/office/drawing/2014/main" id="{7E34E8DC-8C2D-4F0E-97DA-5065208BEFA6}"/>
              </a:ext>
            </a:extLst>
          </p:cNvPr>
          <p:cNvSpPr txBox="1"/>
          <p:nvPr/>
        </p:nvSpPr>
        <p:spPr>
          <a:xfrm>
            <a:off x="278071" y="316365"/>
            <a:ext cx="4916466" cy="800219"/>
          </a:xfrm>
          <a:prstGeom prst="rect">
            <a:avLst/>
          </a:prstGeom>
          <a:noFill/>
        </p:spPr>
        <p:txBody>
          <a:bodyPr wrap="square">
            <a:spAutoFit/>
          </a:bodyPr>
          <a:lstStyle/>
          <a:p>
            <a:r>
              <a:rPr lang="en-GB" sz="2800" b="1" dirty="0">
                <a:solidFill>
                  <a:srgbClr val="EE3D3C"/>
                </a:solidFill>
                <a:latin typeface="Calibri" panose="020F0502020204030204" pitchFamily="34" charset="0"/>
                <a:cs typeface="Calibri" panose="020F0502020204030204" pitchFamily="34" charset="0"/>
              </a:rPr>
              <a:t>Hydration</a:t>
            </a:r>
            <a:endParaRPr lang="en-GB" b="1" dirty="0">
              <a:solidFill>
                <a:srgbClr val="EE3D3C"/>
              </a:solidFill>
              <a:latin typeface="Calibri" panose="020F0502020204030204" pitchFamily="34" charset="0"/>
              <a:cs typeface="Calibri" panose="020F0502020204030204" pitchFamily="34" charset="0"/>
            </a:endParaRPr>
          </a:p>
          <a:p>
            <a:r>
              <a:rPr lang="en-GB" b="1" dirty="0">
                <a:solidFill>
                  <a:srgbClr val="EE3D3C"/>
                </a:solidFill>
                <a:latin typeface="Calibri" panose="020F0502020204030204" pitchFamily="34" charset="0"/>
                <a:cs typeface="Calibri" panose="020F0502020204030204" pitchFamily="34" charset="0"/>
              </a:rPr>
              <a:t>Top Tips </a:t>
            </a:r>
          </a:p>
        </p:txBody>
      </p:sp>
      <p:pic>
        <p:nvPicPr>
          <p:cNvPr id="8" name="Audio 7">
            <a:hlinkClick r:id="" action="ppaction://media"/>
            <a:extLst>
              <a:ext uri="{FF2B5EF4-FFF2-40B4-BE49-F238E27FC236}">
                <a16:creationId xmlns:a16="http://schemas.microsoft.com/office/drawing/2014/main" id="{19CF558A-3EB8-4EF7-98DF-79DE822E8F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21724142"/>
      </p:ext>
    </p:extLst>
  </p:cSld>
  <p:clrMapOvr>
    <a:masterClrMapping/>
  </p:clrMapOvr>
  <mc:AlternateContent xmlns:mc="http://schemas.openxmlformats.org/markup-compatibility/2006">
    <mc:Choice xmlns:p14="http://schemas.microsoft.com/office/powerpoint/2010/main" Requires="p14">
      <p:transition spd="slow" p14:dur="2000" advTm="112991"/>
    </mc:Choice>
    <mc:Fallback>
      <p:transition spd="slow" advTm="112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020933-892A-4A24-B9A9-DDA007C9F2E8}"/>
              </a:ext>
            </a:extLst>
          </p:cNvPr>
          <p:cNvPicPr>
            <a:picLocks noChangeAspect="1"/>
          </p:cNvPicPr>
          <p:nvPr/>
        </p:nvPicPr>
        <p:blipFill>
          <a:blip r:embed="rId4"/>
          <a:stretch>
            <a:fillRect/>
          </a:stretch>
        </p:blipFill>
        <p:spPr>
          <a:xfrm>
            <a:off x="221996" y="256648"/>
            <a:ext cx="4350003" cy="6191812"/>
          </a:xfrm>
          <a:prstGeom prst="rect">
            <a:avLst/>
          </a:prstGeom>
        </p:spPr>
      </p:pic>
      <p:pic>
        <p:nvPicPr>
          <p:cNvPr id="3" name="Picture 2">
            <a:extLst>
              <a:ext uri="{FF2B5EF4-FFF2-40B4-BE49-F238E27FC236}">
                <a16:creationId xmlns:a16="http://schemas.microsoft.com/office/drawing/2014/main" id="{2484F6BE-4B39-42FC-B56B-040033EC03E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817547" y="235014"/>
            <a:ext cx="4104456" cy="6242273"/>
          </a:xfrm>
          <a:prstGeom prst="rect">
            <a:avLst/>
          </a:prstGeom>
          <a:noFill/>
          <a:ln>
            <a:noFill/>
          </a:ln>
        </p:spPr>
      </p:pic>
      <p:pic>
        <p:nvPicPr>
          <p:cNvPr id="4" name="Audio 3">
            <a:hlinkClick r:id="" action="ppaction://media"/>
            <a:extLst>
              <a:ext uri="{FF2B5EF4-FFF2-40B4-BE49-F238E27FC236}">
                <a16:creationId xmlns:a16="http://schemas.microsoft.com/office/drawing/2014/main" id="{225E8E65-31B0-4404-85F2-3B6AD5D06C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31539248"/>
      </p:ext>
    </p:extLst>
  </p:cSld>
  <p:clrMapOvr>
    <a:masterClrMapping/>
  </p:clrMapOvr>
  <mc:AlternateContent xmlns:mc="http://schemas.openxmlformats.org/markup-compatibility/2006">
    <mc:Choice xmlns:p14="http://schemas.microsoft.com/office/powerpoint/2010/main" Requires="p14">
      <p:transition spd="slow" p14:dur="2000" advTm="34235"/>
    </mc:Choice>
    <mc:Fallback>
      <p:transition spd="slow" advTm="34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2EF85B-F2FB-45AD-B1EC-655EB55FD4C8}"/>
              </a:ext>
            </a:extLst>
          </p:cNvPr>
          <p:cNvPicPr>
            <a:picLocks noChangeAspect="1"/>
          </p:cNvPicPr>
          <p:nvPr/>
        </p:nvPicPr>
        <p:blipFill>
          <a:blip r:embed="rId4"/>
          <a:stretch>
            <a:fillRect/>
          </a:stretch>
        </p:blipFill>
        <p:spPr>
          <a:xfrm>
            <a:off x="593085" y="2348880"/>
            <a:ext cx="7957830" cy="3797209"/>
          </a:xfrm>
          <a:prstGeom prst="rect">
            <a:avLst/>
          </a:prstGeom>
        </p:spPr>
      </p:pic>
      <p:sp>
        <p:nvSpPr>
          <p:cNvPr id="5" name="TextBox 4">
            <a:extLst>
              <a:ext uri="{FF2B5EF4-FFF2-40B4-BE49-F238E27FC236}">
                <a16:creationId xmlns:a16="http://schemas.microsoft.com/office/drawing/2014/main" id="{07B95F2D-7803-4885-8C12-20E2BCBB8ACC}"/>
              </a:ext>
            </a:extLst>
          </p:cNvPr>
          <p:cNvSpPr txBox="1"/>
          <p:nvPr/>
        </p:nvSpPr>
        <p:spPr>
          <a:xfrm>
            <a:off x="1655676" y="1534185"/>
            <a:ext cx="5832648" cy="383823"/>
          </a:xfrm>
          <a:prstGeom prst="rect">
            <a:avLst/>
          </a:prstGeom>
          <a:noFill/>
        </p:spPr>
        <p:txBody>
          <a:bodyPr wrap="square">
            <a:spAutoFit/>
          </a:bodyPr>
          <a:lstStyle/>
          <a:p>
            <a:pPr algn="just">
              <a:lnSpc>
                <a:spcPct val="115000"/>
              </a:lnSpc>
              <a:spcAft>
                <a:spcPts val="600"/>
              </a:spcAft>
            </a:pPr>
            <a:r>
              <a:rPr lang="en-GB" dirty="0"/>
              <a:t>Do you know the daily guidelines for sugar?</a:t>
            </a:r>
          </a:p>
        </p:txBody>
      </p:sp>
      <p:sp>
        <p:nvSpPr>
          <p:cNvPr id="7" name="TextBox 6">
            <a:extLst>
              <a:ext uri="{FF2B5EF4-FFF2-40B4-BE49-F238E27FC236}">
                <a16:creationId xmlns:a16="http://schemas.microsoft.com/office/drawing/2014/main" id="{AF8C8C28-B0D2-4EDA-A728-B3716644287C}"/>
              </a:ext>
            </a:extLst>
          </p:cNvPr>
          <p:cNvSpPr txBox="1"/>
          <p:nvPr/>
        </p:nvSpPr>
        <p:spPr>
          <a:xfrm>
            <a:off x="395536" y="476672"/>
            <a:ext cx="4916466" cy="800219"/>
          </a:xfrm>
          <a:prstGeom prst="rect">
            <a:avLst/>
          </a:prstGeom>
          <a:noFill/>
        </p:spPr>
        <p:txBody>
          <a:bodyPr wrap="square">
            <a:spAutoFit/>
          </a:bodyPr>
          <a:lstStyle/>
          <a:p>
            <a:r>
              <a:rPr lang="en-GB" sz="2800" b="1" dirty="0">
                <a:solidFill>
                  <a:srgbClr val="EE3D3C"/>
                </a:solidFill>
                <a:latin typeface="Calibri" panose="020F0502020204030204" pitchFamily="34" charset="0"/>
                <a:cs typeface="Calibri" panose="020F0502020204030204" pitchFamily="34" charset="0"/>
              </a:rPr>
              <a:t>Sugar</a:t>
            </a:r>
            <a:endParaRPr lang="en-GB" b="1" dirty="0">
              <a:solidFill>
                <a:srgbClr val="EE3D3C"/>
              </a:solidFill>
              <a:latin typeface="Calibri" panose="020F0502020204030204" pitchFamily="34" charset="0"/>
              <a:cs typeface="Calibri" panose="020F0502020204030204" pitchFamily="34" charset="0"/>
            </a:endParaRPr>
          </a:p>
          <a:p>
            <a:r>
              <a:rPr lang="en-GB" b="1" dirty="0">
                <a:solidFill>
                  <a:srgbClr val="EE3D3C"/>
                </a:solidFill>
                <a:latin typeface="Calibri" panose="020F0502020204030204" pitchFamily="34" charset="0"/>
                <a:cs typeface="Calibri" panose="020F0502020204030204" pitchFamily="34" charset="0"/>
              </a:rPr>
              <a:t>How much sugar should we have? </a:t>
            </a:r>
          </a:p>
        </p:txBody>
      </p:sp>
      <p:pic>
        <p:nvPicPr>
          <p:cNvPr id="2" name="Audio 1">
            <a:hlinkClick r:id="" action="ppaction://media"/>
            <a:extLst>
              <a:ext uri="{FF2B5EF4-FFF2-40B4-BE49-F238E27FC236}">
                <a16:creationId xmlns:a16="http://schemas.microsoft.com/office/drawing/2014/main" id="{9A247207-E4AC-498E-A141-AAC8F7D1C4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107149"/>
      </p:ext>
    </p:extLst>
  </p:cSld>
  <p:clrMapOvr>
    <a:masterClrMapping/>
  </p:clrMapOvr>
  <mc:AlternateContent xmlns:mc="http://schemas.openxmlformats.org/markup-compatibility/2006">
    <mc:Choice xmlns:p14="http://schemas.microsoft.com/office/powerpoint/2010/main" Requires="p14">
      <p:transition spd="slow" p14:dur="2000" advTm="45243"/>
    </mc:Choice>
    <mc:Fallback>
      <p:transition spd="slow" advTm="45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CC Document" ma:contentTypeID="0x010100E301ABA043B4B240A1DC3A308F1F0120004C4091C9A086E04481F07BE12DF39D39" ma:contentTypeVersion="13" ma:contentTypeDescription="Create a new document." ma:contentTypeScope="" ma:versionID="f48b1b6aa9fb7c3cd44abe1cd0a9d590">
  <xsd:schema xmlns:xsd="http://www.w3.org/2001/XMLSchema" xmlns:xs="http://www.w3.org/2001/XMLSchema" xmlns:p="http://schemas.microsoft.com/office/2006/metadata/properties" xmlns:ns2="5849e390-3ec1-402e-9240-a3e34b85f545" xmlns:ns3="9953576d-419c-4c5a-a36c-6e63f34b95e7" targetNamespace="http://schemas.microsoft.com/office/2006/metadata/properties" ma:root="true" ma:fieldsID="8c6e968ec27203966d81a2ab995845ea" ns2:_="" ns3:_="">
    <xsd:import namespace="5849e390-3ec1-402e-9240-a3e34b85f545"/>
    <xsd:import namespace="9953576d-419c-4c5a-a36c-6e63f34b95e7"/>
    <xsd:element name="properties">
      <xsd:complexType>
        <xsd:sequence>
          <xsd:element name="documentManagement">
            <xsd:complexType>
              <xsd:all>
                <xsd:element ref="ns2:h13ce263e7de44f8b22faf142f91590e" minOccurs="0"/>
                <xsd:element ref="ns3:TaxCatchAll" minOccurs="0"/>
                <xsd:element ref="ns3:TaxCatchAllLabel" minOccurs="0"/>
                <xsd:element ref="ns2:f6dd6c54c4ea48f7b0ab5bdc5da524c9" minOccurs="0"/>
                <xsd:element ref="ns2:ibcc2dd3f7fa43639dc0e22f7300983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49e390-3ec1-402e-9240-a3e34b85f545" elementFormDefault="qualified">
    <xsd:import namespace="http://schemas.microsoft.com/office/2006/documentManagement/types"/>
    <xsd:import namespace="http://schemas.microsoft.com/office/infopath/2007/PartnerControls"/>
    <xsd:element name="h13ce263e7de44f8b22faf142f91590e" ma:index="8" nillable="true" ma:taxonomy="true" ma:internalName="h13ce263e7de44f8b22faf142f91590e" ma:taxonomyFieldName="Function" ma:displayName="Function" ma:readOnly="false" ma:default="" ma:fieldId="{113ce263-e7de-44f8-b22f-af142f91590e}" ma:sspId="70d6af5e-d018-4566-81cb-bde2c61e1864" ma:termSetId="37e3c5b8-748f-48ce-987b-ce64a3ccd682" ma:anchorId="00000000-0000-0000-0000-000000000000" ma:open="false" ma:isKeyword="false">
      <xsd:complexType>
        <xsd:sequence>
          <xsd:element ref="pc:Terms" minOccurs="0" maxOccurs="1"/>
        </xsd:sequence>
      </xsd:complexType>
    </xsd:element>
    <xsd:element name="f6dd6c54c4ea48f7b0ab5bdc5da524c9" ma:index="12" nillable="true" ma:taxonomy="true" ma:internalName="f6dd6c54c4ea48f7b0ab5bdc5da524c9" ma:taxonomyFieldName="Activity" ma:displayName="Activity" ma:default="" ma:fieldId="{f6dd6c54-c4ea-48f7-b0ab-5bdc5da524c9}" ma:sspId="70d6af5e-d018-4566-81cb-bde2c61e1864" ma:termSetId="6ad65f11-58a9-4890-a0d3-7c9c54c0c59c" ma:anchorId="00000000-0000-0000-0000-000000000000" ma:open="false" ma:isKeyword="false">
      <xsd:complexType>
        <xsd:sequence>
          <xsd:element ref="pc:Terms" minOccurs="0" maxOccurs="1"/>
        </xsd:sequence>
      </xsd:complexType>
    </xsd:element>
    <xsd:element name="ibcc2dd3f7fa43639dc0e22f7300983e" ma:index="14" nillable="true" ma:taxonomy="true" ma:internalName="ibcc2dd3f7fa43639dc0e22f7300983e" ma:taxonomyFieldName="Transaction" ma:displayName="Transaction" ma:default="" ma:fieldId="{2bcc2dd3-f7fa-4363-9dc0-e22f7300983e}" ma:taxonomyMulti="true" ma:sspId="70d6af5e-d018-4566-81cb-bde2c61e1864" ma:termSetId="ccae6d33-676c-462a-831e-38be65c56c15"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953576d-419c-4c5a-a36c-6e63f34b95e7"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e2a23f05-ae65-442c-b6f0-4d8ef2257ae6}" ma:internalName="TaxCatchAll" ma:showField="CatchAllData" ma:web="9953576d-419c-4c5a-a36c-6e63f34b95e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e2a23f05-ae65-442c-b6f0-4d8ef2257ae6}" ma:internalName="TaxCatchAllLabel" ma:readOnly="true" ma:showField="CatchAllDataLabel" ma:web="9953576d-419c-4c5a-a36c-6e63f34b95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bcc2dd3f7fa43639dc0e22f7300983e xmlns="5849e390-3ec1-402e-9240-a3e34b85f545">
      <Terms xmlns="http://schemas.microsoft.com/office/infopath/2007/PartnerControls">
        <TermInfo xmlns="http://schemas.microsoft.com/office/infopath/2007/PartnerControls">
          <TermName xmlns="http://schemas.microsoft.com/office/infopath/2007/PartnerControls">Children and Young People</TermName>
          <TermId xmlns="http://schemas.microsoft.com/office/infopath/2007/PartnerControls">0af0b39b-ff1d-43b3-94c6-4a538fbec9cc</TermId>
        </TermInfo>
      </Terms>
    </ibcc2dd3f7fa43639dc0e22f7300983e>
    <TaxCatchAll xmlns="9953576d-419c-4c5a-a36c-6e63f34b95e7">
      <Value>3</Value>
      <Value>1</Value>
      <Value>7</Value>
    </TaxCatchAll>
    <h13ce263e7de44f8b22faf142f91590e xmlns="5849e390-3ec1-402e-9240-a3e34b85f545">
      <Terms xmlns="http://schemas.microsoft.com/office/infopath/2007/PartnerControls">
        <TermInfo xmlns="http://schemas.microsoft.com/office/infopath/2007/PartnerControls">
          <TermName xmlns="http://schemas.microsoft.com/office/infopath/2007/PartnerControls">Public Health</TermName>
          <TermId xmlns="http://schemas.microsoft.com/office/infopath/2007/PartnerControls">1f75ef7c-d0eb-4299-b907-dc10e068b16b</TermId>
        </TermInfo>
      </Terms>
    </h13ce263e7de44f8b22faf142f91590e>
    <f6dd6c54c4ea48f7b0ab5bdc5da524c9 xmlns="5849e390-3ec1-402e-9240-a3e34b85f545">
      <Terms xmlns="http://schemas.microsoft.com/office/infopath/2007/PartnerControls">
        <TermInfo xmlns="http://schemas.microsoft.com/office/infopath/2007/PartnerControls">
          <TermName xmlns="http://schemas.microsoft.com/office/infopath/2007/PartnerControls">Health Improvement</TermName>
          <TermId xmlns="http://schemas.microsoft.com/office/infopath/2007/PartnerControls">ed0eecb8-60ec-4d85-9349-6160158737e0</TermId>
        </TermInfo>
      </Terms>
    </f6dd6c54c4ea48f7b0ab5bdc5da524c9>
  </documentManagement>
</p:properties>
</file>

<file path=customXml/itemProps1.xml><?xml version="1.0" encoding="utf-8"?>
<ds:datastoreItem xmlns:ds="http://schemas.openxmlformats.org/officeDocument/2006/customXml" ds:itemID="{1D745116-57DC-4CF1-AAAB-2A69ED5CBA68}"/>
</file>

<file path=customXml/itemProps2.xml><?xml version="1.0" encoding="utf-8"?>
<ds:datastoreItem xmlns:ds="http://schemas.openxmlformats.org/officeDocument/2006/customXml" ds:itemID="{5097D0BE-D5AF-4509-AE62-EC676FDE03E6}"/>
</file>

<file path=customXml/itemProps3.xml><?xml version="1.0" encoding="utf-8"?>
<ds:datastoreItem xmlns:ds="http://schemas.openxmlformats.org/officeDocument/2006/customXml" ds:itemID="{325818DE-ED76-4F21-B96B-ED39C71C6366}"/>
</file>

<file path=docProps/app.xml><?xml version="1.0" encoding="utf-8"?>
<Properties xmlns="http://schemas.openxmlformats.org/officeDocument/2006/extended-properties" xmlns:vt="http://schemas.openxmlformats.org/officeDocument/2006/docPropsVTypes">
  <TotalTime>2241</TotalTime>
  <Words>880</Words>
  <Application>Microsoft Office PowerPoint</Application>
  <PresentationFormat>On-screen Show (4:3)</PresentationFormat>
  <Paragraphs>80</Paragraphs>
  <Slides>13</Slides>
  <Notes>0</Notes>
  <HiddenSlides>0</HiddenSlides>
  <MMClips>13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vt:i4>
      </vt:variant>
    </vt:vector>
  </HeadingPairs>
  <TitlesOfParts>
    <vt:vector size="19" baseType="lpstr">
      <vt:lpstr>-apple-system</vt:lpstr>
      <vt:lpstr>Arial</vt:lpstr>
      <vt:lpstr>Calibri</vt:lpstr>
      <vt:lpstr>Symbol</vt:lpstr>
      <vt:lpstr>Default Design</vt:lpstr>
      <vt:lpstr>content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Cornwall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psanders1</dc:creator>
  <cp:lastModifiedBy>Sinead McConnell</cp:lastModifiedBy>
  <cp:revision>73</cp:revision>
  <dcterms:created xsi:type="dcterms:W3CDTF">2012-03-06T11:45:10Z</dcterms:created>
  <dcterms:modified xsi:type="dcterms:W3CDTF">2022-06-28T16:08:04Z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5bade86-969a-4cfc-8d70-99d1f0adeaba_Enabled">
    <vt:lpwstr>true</vt:lpwstr>
  </property>
  <property fmtid="{D5CDD505-2E9C-101B-9397-08002B2CF9AE}" pid="3" name="MSIP_Label_65bade86-969a-4cfc-8d70-99d1f0adeaba_SetDate">
    <vt:lpwstr>2022-06-28T14:52:29Z</vt:lpwstr>
  </property>
  <property fmtid="{D5CDD505-2E9C-101B-9397-08002B2CF9AE}" pid="4" name="MSIP_Label_65bade86-969a-4cfc-8d70-99d1f0adeaba_Method">
    <vt:lpwstr>Standard</vt:lpwstr>
  </property>
  <property fmtid="{D5CDD505-2E9C-101B-9397-08002B2CF9AE}" pid="5" name="MSIP_Label_65bade86-969a-4cfc-8d70-99d1f0adeaba_Name">
    <vt:lpwstr>65bade86-969a-4cfc-8d70-99d1f0adeaba</vt:lpwstr>
  </property>
  <property fmtid="{D5CDD505-2E9C-101B-9397-08002B2CF9AE}" pid="6" name="MSIP_Label_65bade86-969a-4cfc-8d70-99d1f0adeaba_SiteId">
    <vt:lpwstr>efaa16aa-d1de-4d58-ba2e-2833fdfdd29f</vt:lpwstr>
  </property>
  <property fmtid="{D5CDD505-2E9C-101B-9397-08002B2CF9AE}" pid="7" name="MSIP_Label_65bade86-969a-4cfc-8d70-99d1f0adeaba_ActionId">
    <vt:lpwstr>29dc9e3d-437a-4fc0-a790-a4c246f7cf27</vt:lpwstr>
  </property>
  <property fmtid="{D5CDD505-2E9C-101B-9397-08002B2CF9AE}" pid="8" name="MSIP_Label_65bade86-969a-4cfc-8d70-99d1f0adeaba_ContentBits">
    <vt:lpwstr>1</vt:lpwstr>
  </property>
  <property fmtid="{D5CDD505-2E9C-101B-9397-08002B2CF9AE}" pid="9" name="Order">
    <vt:lpwstr>100.000000000000</vt:lpwstr>
  </property>
  <property fmtid="{D5CDD505-2E9C-101B-9397-08002B2CF9AE}" pid="10" name="Activity">
    <vt:lpwstr>3;#Health Improvement|ed0eecb8-60ec-4d85-9349-6160158737e0</vt:lpwstr>
  </property>
  <property fmtid="{D5CDD505-2E9C-101B-9397-08002B2CF9AE}" pid="11" name="ContentTypeId">
    <vt:lpwstr>0x010100E301ABA043B4B240A1DC3A308F1F0120004C4091C9A086E04481F07BE12DF39D39</vt:lpwstr>
  </property>
  <property fmtid="{D5CDD505-2E9C-101B-9397-08002B2CF9AE}" pid="12" name="Function">
    <vt:lpwstr>1;#Public Health|1f75ef7c-d0eb-4299-b907-dc10e068b16b</vt:lpwstr>
  </property>
  <property fmtid="{D5CDD505-2E9C-101B-9397-08002B2CF9AE}" pid="13" name="_ExtendedDescription">
    <vt:lpwstr/>
  </property>
  <property fmtid="{D5CDD505-2E9C-101B-9397-08002B2CF9AE}" pid="14" name="Transaction">
    <vt:lpwstr>7;#Children and Young People|0af0b39b-ff1d-43b3-94c6-4a538fbec9cc</vt:lpwstr>
  </property>
</Properties>
</file>