
<file path=[Content_Types].xml><?xml version="1.0" encoding="utf-8"?>
<Types xmlns="http://schemas.openxmlformats.org/package/2006/content-types">
  <Default Extension="png" ContentType="image/png"/>
  <Default Extension="pdf" ContentType="application/pd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63" r:id="rId2"/>
    <p:sldMasterId id="2147483666" r:id="rId3"/>
    <p:sldMasterId id="2147483678" r:id="rId4"/>
  </p:sldMasterIdLst>
  <p:notesMasterIdLst>
    <p:notesMasterId r:id="rId56"/>
  </p:notesMasterIdLst>
  <p:sldIdLst>
    <p:sldId id="258" r:id="rId5"/>
    <p:sldId id="261" r:id="rId6"/>
    <p:sldId id="260" r:id="rId7"/>
    <p:sldId id="299" r:id="rId8"/>
    <p:sldId id="263" r:id="rId9"/>
    <p:sldId id="297" r:id="rId10"/>
    <p:sldId id="337" r:id="rId11"/>
    <p:sldId id="298" r:id="rId12"/>
    <p:sldId id="305" r:id="rId13"/>
    <p:sldId id="262" r:id="rId14"/>
    <p:sldId id="308" r:id="rId15"/>
    <p:sldId id="309" r:id="rId16"/>
    <p:sldId id="310" r:id="rId17"/>
    <p:sldId id="311" r:id="rId18"/>
    <p:sldId id="312" r:id="rId19"/>
    <p:sldId id="313" r:id="rId20"/>
    <p:sldId id="314" r:id="rId21"/>
    <p:sldId id="315" r:id="rId22"/>
    <p:sldId id="316" r:id="rId23"/>
    <p:sldId id="317" r:id="rId24"/>
    <p:sldId id="318" r:id="rId25"/>
    <p:sldId id="319" r:id="rId26"/>
    <p:sldId id="320" r:id="rId27"/>
    <p:sldId id="321" r:id="rId28"/>
    <p:sldId id="322" r:id="rId29"/>
    <p:sldId id="323" r:id="rId30"/>
    <p:sldId id="324" r:id="rId31"/>
    <p:sldId id="325" r:id="rId32"/>
    <p:sldId id="326" r:id="rId33"/>
    <p:sldId id="327" r:id="rId34"/>
    <p:sldId id="328" r:id="rId35"/>
    <p:sldId id="329" r:id="rId36"/>
    <p:sldId id="330" r:id="rId37"/>
    <p:sldId id="331" r:id="rId38"/>
    <p:sldId id="332" r:id="rId39"/>
    <p:sldId id="333" r:id="rId40"/>
    <p:sldId id="334" r:id="rId41"/>
    <p:sldId id="335" r:id="rId42"/>
    <p:sldId id="336" r:id="rId43"/>
    <p:sldId id="265" r:id="rId44"/>
    <p:sldId id="264" r:id="rId45"/>
    <p:sldId id="338" r:id="rId46"/>
    <p:sldId id="339" r:id="rId47"/>
    <p:sldId id="340" r:id="rId48"/>
    <p:sldId id="341" r:id="rId49"/>
    <p:sldId id="342" r:id="rId50"/>
    <p:sldId id="343" r:id="rId51"/>
    <p:sldId id="344" r:id="rId52"/>
    <p:sldId id="345" r:id="rId53"/>
    <p:sldId id="266" r:id="rId54"/>
    <p:sldId id="307" r:id="rId55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E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56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53FD59-9757-4FC2-A0F4-92CD15F3AE97}" type="datetimeFigureOut">
              <a:rPr lang="en-GB" smtClean="0"/>
              <a:t>20/02/2020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CBA6D5-0B23-4168-BD0A-E2F4B39562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3586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Introduce yourself – welcome everyone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FD8469-E6A6-4155-9B71-2CD6E82BA7D9}" type="slidenum">
              <a:rPr lang="en-GB" smtClean="0">
                <a:solidFill>
                  <a:prstClr val="black"/>
                </a:solidFill>
              </a:rPr>
              <a:pPr/>
              <a:t>42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850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Good practice suggested within ACAS paper re mid life career review, showed to help people feel valued and increased motivation and productivity.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FD8469-E6A6-4155-9B71-2CD6E82BA7D9}" type="slidenum">
              <a:rPr lang="en-GB" smtClean="0">
                <a:solidFill>
                  <a:prstClr val="black"/>
                </a:solidFill>
              </a:rPr>
              <a:pPr/>
              <a:t>45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453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GB" dirty="0"/>
              <a:t>What may be impacting the person?</a:t>
            </a:r>
          </a:p>
          <a:p>
            <a:pPr marL="0" indent="0">
              <a:buFontTx/>
              <a:buNone/>
            </a:pPr>
            <a:r>
              <a:rPr lang="en-GB" dirty="0"/>
              <a:t>Mobility, dexterity and stamina deteriorate sooner than mental capacity.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Health conditions related to ageing- menopause, cancer, </a:t>
            </a:r>
          </a:p>
          <a:p>
            <a:pPr marL="0" indent="0">
              <a:buFontTx/>
              <a:buNone/>
            </a:pPr>
            <a:r>
              <a:rPr lang="en-GB" dirty="0"/>
              <a:t>Adjustments may be necessary. Jobs are designed and they can be re-designed.</a:t>
            </a:r>
          </a:p>
          <a:p>
            <a:pPr marL="0" indent="0">
              <a:buFontTx/>
              <a:buNone/>
            </a:pPr>
            <a:r>
              <a:rPr lang="en-GB" dirty="0"/>
              <a:t>This group 45-65 may be carers in various ways- children, grandchildren, partners, parents.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FD8469-E6A6-4155-9B71-2CD6E82BA7D9}" type="slidenum">
              <a:rPr lang="en-GB" smtClean="0">
                <a:solidFill>
                  <a:prstClr val="black"/>
                </a:solidFill>
              </a:rPr>
              <a:pPr/>
              <a:t>46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82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GB" dirty="0"/>
              <a:t>What can businesses do to support older people and what do older people want from business </a:t>
            </a:r>
          </a:p>
          <a:p>
            <a:pPr marL="0" indent="0">
              <a:buFontTx/>
              <a:buNone/>
            </a:pPr>
            <a:r>
              <a:rPr lang="en-GB" dirty="0"/>
              <a:t>Age management is good management. </a:t>
            </a:r>
          </a:p>
          <a:p>
            <a:pPr marL="0" indent="0">
              <a:buFontTx/>
              <a:buNone/>
            </a:pPr>
            <a:r>
              <a:rPr lang="en-GB" dirty="0"/>
              <a:t>Age friendly working arrangements- equal treatment. </a:t>
            </a:r>
          </a:p>
          <a:p>
            <a:pPr marL="0" indent="0">
              <a:buFontTx/>
              <a:buNone/>
            </a:pPr>
            <a:r>
              <a:rPr lang="en-GB" dirty="0"/>
              <a:t>Recognise individual strengths and work with them.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FD8469-E6A6-4155-9B71-2CD6E82BA7D9}" type="slidenum">
              <a:rPr lang="en-GB" smtClean="0">
                <a:solidFill>
                  <a:prstClr val="black"/>
                </a:solidFill>
              </a:rPr>
              <a:pPr/>
              <a:t>47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3998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FD8469-E6A6-4155-9B71-2CD6E82BA7D9}" type="slidenum">
              <a:rPr lang="en-GB" smtClean="0">
                <a:solidFill>
                  <a:prstClr val="black"/>
                </a:solidFill>
              </a:rPr>
              <a:pPr/>
              <a:t>49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757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9686913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81813-973B-9041-8E8C-2756D0A5EC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87678-F892-9742-A575-C8D3142773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161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81813-973B-9041-8E8C-2756D0A5EC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87678-F892-9742-A575-C8D3142773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0126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81813-973B-9041-8E8C-2756D0A5EC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87678-F892-9742-A575-C8D3142773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026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81813-973B-9041-8E8C-2756D0A5EC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87678-F892-9742-A575-C8D3142773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2050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42"/>
            <a:ext cx="222885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1" y="274642"/>
            <a:ext cx="653415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81813-973B-9041-8E8C-2756D0A5EC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87678-F892-9742-A575-C8D3142773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9636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1C7CB-F3A5-49AD-9CFC-D4E230B0C5B5}" type="datetimeFigureOut">
              <a:rPr lang="en-GB" smtClean="0">
                <a:solidFill>
                  <a:srgbClr val="141760">
                    <a:tint val="75000"/>
                  </a:srgbClr>
                </a:solidFill>
              </a:rPr>
              <a:pPr/>
              <a:t>20/02/2020</a:t>
            </a:fld>
            <a:endParaRPr lang="en-GB" dirty="0">
              <a:solidFill>
                <a:srgbClr val="14176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14176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A4284-D771-40F7-992D-A2D934CC81F0}" type="slidenum">
              <a:rPr lang="en-GB" smtClean="0">
                <a:solidFill>
                  <a:srgbClr val="14176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141760">
                  <a:tint val="75000"/>
                </a:srgbClr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0" y="0"/>
              <a:ext cx="5282792" cy="68580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6833969" y="0"/>
              <a:ext cx="5358031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5056938"/>
      </p:ext>
    </p:extLst>
  </p:cSld>
  <p:clrMapOvr>
    <a:masterClrMapping/>
  </p:clrMapOvr>
  <p:transition spd="slow"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742" y="5797475"/>
            <a:ext cx="1890000" cy="92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000" y="360000"/>
            <a:ext cx="8612742" cy="720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000" y="1260000"/>
            <a:ext cx="8612743" cy="496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1C7CB-F3A5-49AD-9CFC-D4E230B0C5B5}" type="datetimeFigureOut">
              <a:rPr lang="en-GB" smtClean="0">
                <a:solidFill>
                  <a:srgbClr val="141760">
                    <a:tint val="75000"/>
                  </a:srgbClr>
                </a:solidFill>
              </a:rPr>
              <a:pPr/>
              <a:t>20/02/2020</a:t>
            </a:fld>
            <a:endParaRPr lang="en-GB" dirty="0">
              <a:solidFill>
                <a:srgbClr val="14176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14176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A4284-D771-40F7-992D-A2D934CC81F0}" type="slidenum">
              <a:rPr lang="en-GB" smtClean="0">
                <a:solidFill>
                  <a:srgbClr val="14176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141760">
                  <a:tint val="75000"/>
                </a:srgb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669116" y="878518"/>
            <a:ext cx="10648599" cy="131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376481"/>
      </p:ext>
    </p:extLst>
  </p:cSld>
  <p:clrMapOvr>
    <a:masterClrMapping/>
  </p:clrMapOvr>
  <p:transition spd="slow"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1C7CB-F3A5-49AD-9CFC-D4E230B0C5B5}" type="datetimeFigureOut">
              <a:rPr lang="en-GB" smtClean="0">
                <a:solidFill>
                  <a:srgbClr val="141760">
                    <a:tint val="75000"/>
                  </a:srgbClr>
                </a:solidFill>
              </a:rPr>
              <a:pPr/>
              <a:t>20/02/2020</a:t>
            </a:fld>
            <a:endParaRPr lang="en-GB" dirty="0">
              <a:solidFill>
                <a:srgbClr val="14176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14176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A4284-D771-40F7-992D-A2D934CC81F0}" type="slidenum">
              <a:rPr lang="en-GB" smtClean="0">
                <a:solidFill>
                  <a:srgbClr val="14176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14176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544502"/>
      </p:ext>
    </p:extLst>
  </p:cSld>
  <p:clrMapOvr>
    <a:masterClrMapping/>
  </p:clrMapOvr>
  <p:transition spd="slow"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1C7CB-F3A5-49AD-9CFC-D4E230B0C5B5}" type="datetimeFigureOut">
              <a:rPr lang="en-GB" smtClean="0">
                <a:solidFill>
                  <a:srgbClr val="141760">
                    <a:tint val="75000"/>
                  </a:srgbClr>
                </a:solidFill>
              </a:rPr>
              <a:pPr/>
              <a:t>20/02/2020</a:t>
            </a:fld>
            <a:endParaRPr lang="en-GB" dirty="0">
              <a:solidFill>
                <a:srgbClr val="14176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14176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A4284-D771-40F7-992D-A2D934CC81F0}" type="slidenum">
              <a:rPr lang="en-GB" smtClean="0">
                <a:solidFill>
                  <a:srgbClr val="14176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14176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082642"/>
      </p:ext>
    </p:extLst>
  </p:cSld>
  <p:clrMapOvr>
    <a:masterClrMapping/>
  </p:clrMapOvr>
  <p:transition spd="slow"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1C7CB-F3A5-49AD-9CFC-D4E230B0C5B5}" type="datetimeFigureOut">
              <a:rPr lang="en-GB" smtClean="0">
                <a:solidFill>
                  <a:srgbClr val="141760">
                    <a:tint val="75000"/>
                  </a:srgbClr>
                </a:solidFill>
              </a:rPr>
              <a:pPr/>
              <a:t>20/02/2020</a:t>
            </a:fld>
            <a:endParaRPr lang="en-GB" dirty="0">
              <a:solidFill>
                <a:srgbClr val="14176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141760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A4284-D771-40F7-992D-A2D934CC81F0}" type="slidenum">
              <a:rPr lang="en-GB" smtClean="0">
                <a:solidFill>
                  <a:srgbClr val="14176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14176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415117"/>
      </p:ext>
    </p:extLst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9704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1C7CB-F3A5-49AD-9CFC-D4E230B0C5B5}" type="datetimeFigureOut">
              <a:rPr lang="en-GB" smtClean="0">
                <a:solidFill>
                  <a:srgbClr val="141760">
                    <a:tint val="75000"/>
                  </a:srgbClr>
                </a:solidFill>
              </a:rPr>
              <a:pPr/>
              <a:t>20/02/2020</a:t>
            </a:fld>
            <a:endParaRPr lang="en-GB" dirty="0">
              <a:solidFill>
                <a:srgbClr val="14176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14176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A4284-D771-40F7-992D-A2D934CC81F0}" type="slidenum">
              <a:rPr lang="en-GB" smtClean="0">
                <a:solidFill>
                  <a:srgbClr val="14176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14176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122148"/>
      </p:ext>
    </p:extLst>
  </p:cSld>
  <p:clrMapOvr>
    <a:masterClrMapping/>
  </p:clrMapOvr>
  <p:transition spd="slow"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1C7CB-F3A5-49AD-9CFC-D4E230B0C5B5}" type="datetimeFigureOut">
              <a:rPr lang="en-GB" smtClean="0">
                <a:solidFill>
                  <a:srgbClr val="141760">
                    <a:tint val="75000"/>
                  </a:srgbClr>
                </a:solidFill>
              </a:rPr>
              <a:pPr/>
              <a:t>20/02/2020</a:t>
            </a:fld>
            <a:endParaRPr lang="en-GB" dirty="0">
              <a:solidFill>
                <a:srgbClr val="14176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14176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A4284-D771-40F7-992D-A2D934CC81F0}" type="slidenum">
              <a:rPr lang="en-GB" smtClean="0">
                <a:solidFill>
                  <a:srgbClr val="14176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14176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100544"/>
      </p:ext>
    </p:extLst>
  </p:cSld>
  <p:clrMapOvr>
    <a:masterClrMapping/>
  </p:clrMapOvr>
  <p:transition spd="slow"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1C7CB-F3A5-49AD-9CFC-D4E230B0C5B5}" type="datetimeFigureOut">
              <a:rPr lang="en-GB" smtClean="0">
                <a:solidFill>
                  <a:srgbClr val="141760">
                    <a:tint val="75000"/>
                  </a:srgbClr>
                </a:solidFill>
              </a:rPr>
              <a:pPr/>
              <a:t>20/02/2020</a:t>
            </a:fld>
            <a:endParaRPr lang="en-GB" dirty="0">
              <a:solidFill>
                <a:srgbClr val="14176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14176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A4284-D771-40F7-992D-A2D934CC81F0}" type="slidenum">
              <a:rPr lang="en-GB" smtClean="0">
                <a:solidFill>
                  <a:srgbClr val="14176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14176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156572"/>
      </p:ext>
    </p:extLst>
  </p:cSld>
  <p:clrMapOvr>
    <a:masterClrMapping/>
  </p:clrMapOvr>
  <p:transition spd="slow">
    <p:wipe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1C7CB-F3A5-49AD-9CFC-D4E230B0C5B5}" type="datetimeFigureOut">
              <a:rPr lang="en-GB" smtClean="0">
                <a:solidFill>
                  <a:srgbClr val="141760">
                    <a:tint val="75000"/>
                  </a:srgbClr>
                </a:solidFill>
              </a:rPr>
              <a:pPr/>
              <a:t>20/02/2020</a:t>
            </a:fld>
            <a:endParaRPr lang="en-GB" dirty="0">
              <a:solidFill>
                <a:srgbClr val="14176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14176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A4284-D771-40F7-992D-A2D934CC81F0}" type="slidenum">
              <a:rPr lang="en-GB" smtClean="0">
                <a:solidFill>
                  <a:srgbClr val="14176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14176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994295"/>
      </p:ext>
    </p:extLst>
  </p:cSld>
  <p:clrMapOvr>
    <a:masterClrMapping/>
  </p:clrMapOvr>
  <p:transition spd="slow">
    <p:wipe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1C7CB-F3A5-49AD-9CFC-D4E230B0C5B5}" type="datetimeFigureOut">
              <a:rPr lang="en-GB" smtClean="0">
                <a:solidFill>
                  <a:srgbClr val="141760">
                    <a:tint val="75000"/>
                  </a:srgbClr>
                </a:solidFill>
              </a:rPr>
              <a:pPr/>
              <a:t>20/02/2020</a:t>
            </a:fld>
            <a:endParaRPr lang="en-GB" dirty="0">
              <a:solidFill>
                <a:srgbClr val="14176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14176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A4284-D771-40F7-992D-A2D934CC81F0}" type="slidenum">
              <a:rPr lang="en-GB" smtClean="0">
                <a:solidFill>
                  <a:srgbClr val="14176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14176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057258"/>
      </p:ext>
    </p:extLst>
  </p:cSld>
  <p:clrMapOvr>
    <a:masterClrMapping/>
  </p:clrMapOvr>
  <p:transition spd="slow">
    <p:wipe dir="r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1C7CB-F3A5-49AD-9CFC-D4E230B0C5B5}" type="datetimeFigureOut">
              <a:rPr lang="en-GB" smtClean="0">
                <a:solidFill>
                  <a:srgbClr val="141760">
                    <a:tint val="75000"/>
                  </a:srgbClr>
                </a:solidFill>
              </a:rPr>
              <a:pPr/>
              <a:t>20/02/2020</a:t>
            </a:fld>
            <a:endParaRPr lang="en-GB" dirty="0">
              <a:solidFill>
                <a:srgbClr val="14176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14176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A4284-D771-40F7-992D-A2D934CC81F0}" type="slidenum">
              <a:rPr lang="en-GB" smtClean="0">
                <a:solidFill>
                  <a:srgbClr val="14176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14176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772253"/>
      </p:ext>
    </p:extLst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9163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BA5BBE7-2107-46BF-B512-F308578D5F3C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717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81813-973B-9041-8E8C-2756D0A5EC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87678-F892-9742-A575-C8D3142773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02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81813-973B-9041-8E8C-2756D0A5EC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87678-F892-9742-A575-C8D3142773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817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81813-973B-9041-8E8C-2756D0A5EC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87678-F892-9742-A575-C8D3142773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17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4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600204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81813-973B-9041-8E8C-2756D0A5EC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87678-F892-9742-A575-C8D3142773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729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81813-973B-9041-8E8C-2756D0A5EC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87678-F892-9742-A575-C8D3142773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287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81813-973B-9041-8E8C-2756D0A5EC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87678-F892-9742-A575-C8D3142773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614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emf"/><Relationship Id="rId4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44"/>
            <a:ext cx="3323844" cy="5486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3" y="980730"/>
            <a:ext cx="4032448" cy="1438325"/>
          </a:xfrm>
          <a:prstGeom prst="rect">
            <a:avLst/>
          </a:prstGeom>
        </p:spPr>
      </p:pic>
      <p:sp>
        <p:nvSpPr>
          <p:cNvPr id="3" name="MSIPCMContentMarking" descr="{&quot;HashCode&quot;:-2130211288,&quot;Placement&quot;:&quot;Header&quot;}">
            <a:extLst>
              <a:ext uri="{FF2B5EF4-FFF2-40B4-BE49-F238E27FC236}">
                <a16:creationId xmlns:a16="http://schemas.microsoft.com/office/drawing/2014/main" id="{2E56ACEF-78E5-4DE3-B6BA-D8198DA8A748}"/>
              </a:ext>
            </a:extLst>
          </p:cNvPr>
          <p:cNvSpPr txBox="1"/>
          <p:nvPr userDrawn="1"/>
        </p:nvSpPr>
        <p:spPr>
          <a:xfrm>
            <a:off x="6743574" y="0"/>
            <a:ext cx="2400426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GB" sz="1000">
                <a:solidFill>
                  <a:srgbClr val="FF8C00"/>
                </a:solidFill>
                <a:latin typeface="Calibri" panose="020F0502020204030204" pitchFamily="34" charset="0"/>
              </a:rPr>
              <a:t>Information Classification: CONTROLLED</a:t>
            </a:r>
          </a:p>
        </p:txBody>
      </p:sp>
    </p:spTree>
    <p:extLst>
      <p:ext uri="{BB962C8B-B14F-4D97-AF65-F5344CB8AC3E}">
        <p14:creationId xmlns:p14="http://schemas.microsoft.com/office/powerpoint/2010/main" val="70206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969609"/>
            <a:ext cx="2915816" cy="39157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60650"/>
            <a:ext cx="2102374" cy="749891"/>
          </a:xfrm>
          <a:prstGeom prst="rect">
            <a:avLst/>
          </a:prstGeom>
        </p:spPr>
      </p:pic>
      <p:sp>
        <p:nvSpPr>
          <p:cNvPr id="2" name="MSIPCMContentMarking" descr="{&quot;HashCode&quot;:-2130211288,&quot;Placement&quot;:&quot;Header&quot;}">
            <a:extLst>
              <a:ext uri="{FF2B5EF4-FFF2-40B4-BE49-F238E27FC236}">
                <a16:creationId xmlns:a16="http://schemas.microsoft.com/office/drawing/2014/main" id="{7234F529-C426-4C23-B23A-41053DDBAEEB}"/>
              </a:ext>
            </a:extLst>
          </p:cNvPr>
          <p:cNvSpPr txBox="1"/>
          <p:nvPr userDrawn="1"/>
        </p:nvSpPr>
        <p:spPr>
          <a:xfrm>
            <a:off x="6743574" y="0"/>
            <a:ext cx="2400426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GB" sz="1000">
                <a:solidFill>
                  <a:srgbClr val="FF8C00"/>
                </a:solidFill>
                <a:latin typeface="Calibri" panose="020F0502020204030204" pitchFamily="34" charset="0"/>
              </a:rPr>
              <a:t>Information Classification: CONTROLLED</a:t>
            </a:r>
          </a:p>
        </p:txBody>
      </p:sp>
    </p:spTree>
    <p:extLst>
      <p:ext uri="{BB962C8B-B14F-4D97-AF65-F5344CB8AC3E}">
        <p14:creationId xmlns:p14="http://schemas.microsoft.com/office/powerpoint/2010/main" val="4213912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E9A81813-973B-9041-8E8C-2756D0A5EC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2/20/2020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3A87678-F892-9742-A575-C8D3142773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SIPCMContentMarking" descr="{&quot;HashCode&quot;:-2130211288,&quot;Placement&quot;:&quot;Header&quot;}">
            <a:extLst>
              <a:ext uri="{FF2B5EF4-FFF2-40B4-BE49-F238E27FC236}">
                <a16:creationId xmlns:a16="http://schemas.microsoft.com/office/drawing/2014/main" id="{53EB6DF4-ADE4-422F-8FB8-1E2E042E9C54}"/>
              </a:ext>
            </a:extLst>
          </p:cNvPr>
          <p:cNvSpPr txBox="1"/>
          <p:nvPr userDrawn="1"/>
        </p:nvSpPr>
        <p:spPr>
          <a:xfrm>
            <a:off x="6743574" y="0"/>
            <a:ext cx="2400426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GB" sz="1000">
                <a:solidFill>
                  <a:srgbClr val="FF8C00"/>
                </a:solidFill>
                <a:latin typeface="Calibri" panose="020F0502020204030204" pitchFamily="34" charset="0"/>
              </a:rPr>
              <a:t>Information Classification: CONTROLLED</a:t>
            </a:r>
          </a:p>
        </p:txBody>
      </p:sp>
    </p:spTree>
    <p:extLst>
      <p:ext uri="{BB962C8B-B14F-4D97-AF65-F5344CB8AC3E}">
        <p14:creationId xmlns:p14="http://schemas.microsoft.com/office/powerpoint/2010/main" val="1840277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0000" y="360000"/>
            <a:ext cx="8612743" cy="720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0000" y="1260000"/>
            <a:ext cx="8612742" cy="496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1C7CB-F3A5-49AD-9CFC-D4E230B0C5B5}" type="datetimeFigureOut">
              <a:rPr lang="en-GB" smtClean="0">
                <a:solidFill>
                  <a:srgbClr val="141760">
                    <a:tint val="75000"/>
                  </a:srgbClr>
                </a:solidFill>
              </a:rPr>
              <a:pPr/>
              <a:t>20/02/2020</a:t>
            </a:fld>
            <a:endParaRPr lang="en-GB" dirty="0">
              <a:solidFill>
                <a:srgbClr val="14176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>
              <a:solidFill>
                <a:srgbClr val="14176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A4284-D771-40F7-992D-A2D934CC81F0}" type="slidenum">
              <a:rPr lang="en-GB" smtClean="0">
                <a:solidFill>
                  <a:srgbClr val="141760">
                    <a:tint val="75000"/>
                  </a:srgbClr>
                </a:solidFill>
              </a:rPr>
              <a:pPr/>
              <a:t>‹#›</a:t>
            </a:fld>
            <a:endParaRPr lang="en-GB" dirty="0">
              <a:solidFill>
                <a:srgbClr val="141760">
                  <a:tint val="75000"/>
                </a:srgbClr>
              </a:solidFill>
            </a:endParaRPr>
          </a:p>
        </p:txBody>
      </p:sp>
      <p:sp>
        <p:nvSpPr>
          <p:cNvPr id="7" name="MSIPCMContentMarking" descr="{&quot;HashCode&quot;:-2130211288,&quot;Placement&quot;:&quot;Header&quot;}">
            <a:extLst>
              <a:ext uri="{FF2B5EF4-FFF2-40B4-BE49-F238E27FC236}">
                <a16:creationId xmlns:a16="http://schemas.microsoft.com/office/drawing/2014/main" id="{34CC1B64-D4CE-460B-AEF1-94BDBDDCC68B}"/>
              </a:ext>
            </a:extLst>
          </p:cNvPr>
          <p:cNvSpPr txBox="1"/>
          <p:nvPr userDrawn="1"/>
        </p:nvSpPr>
        <p:spPr>
          <a:xfrm>
            <a:off x="6743574" y="0"/>
            <a:ext cx="2400426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GB" sz="1000">
                <a:solidFill>
                  <a:srgbClr val="FF8C00"/>
                </a:solidFill>
                <a:latin typeface="Calibri" panose="020F0502020204030204" pitchFamily="34" charset="0"/>
              </a:rPr>
              <a:t>Information Classification: CONTROLLED</a:t>
            </a:r>
          </a:p>
        </p:txBody>
      </p:sp>
    </p:spTree>
    <p:extLst>
      <p:ext uri="{BB962C8B-B14F-4D97-AF65-F5344CB8AC3E}">
        <p14:creationId xmlns:p14="http://schemas.microsoft.com/office/powerpoint/2010/main" val="1204181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ransition spd="slow">
    <p:wipe dir="r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ln w="6350">
            <a:solidFill>
              <a:schemeClr val="tx1"/>
            </a:solidFill>
          </a:ln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d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d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pd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pd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9.pd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1.pd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3.pd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5.pd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7.pd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9.pd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1.pd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3.pd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5.pdf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7.pd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9.pdf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1.pdf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3.pdf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5.pdf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7.pd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9.pdf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1.pdf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3.pdf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pdf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df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9.pdf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1.pdf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3.pdf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5.pdf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7.pd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7.jpg"/><Relationship Id="rId4" Type="http://schemas.openxmlformats.org/officeDocument/2006/relationships/image" Target="../media/image55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.co.uk/programmes/articles/54LtT3wQ1LPkfFMZbCNkHCF/nine-tips-to-help-you-cope-with-the-menopause" TargetMode="External"/><Relationship Id="rId2" Type="http://schemas.openxmlformats.org/officeDocument/2006/relationships/hyperlink" Target="https://www.macmillan.org.uk/about-us/what-we-do/how-we-work/work-and-cancer" TargetMode="External"/><Relationship Id="rId1" Type="http://schemas.openxmlformats.org/officeDocument/2006/relationships/slideLayout" Target="../slideLayouts/slideLayout16.xml"/><Relationship Id="rId6" Type="http://schemas.openxmlformats.org/officeDocument/2006/relationships/hyperlink" Target="http://www.cornwall.gov.uk/howareyou" TargetMode="External"/><Relationship Id="rId5" Type="http://schemas.openxmlformats.org/officeDocument/2006/relationships/hyperlink" Target="http://www.acas.org.uk/media/pdf/f/i/Managing-older-workers-a-report-for-acas.pdf" TargetMode="External"/><Relationship Id="rId4" Type="http://schemas.openxmlformats.org/officeDocument/2006/relationships/hyperlink" Target="https://www.cipd.co.uk/knowledge/culture/well-being/employee-financial-well-being#17459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geukcornwall.org.uk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67744" y="2472178"/>
            <a:ext cx="6696744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600" dirty="0">
                <a:solidFill>
                  <a:srgbClr val="6D3D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Welcome to the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4400" b="1" dirty="0">
                <a:solidFill>
                  <a:srgbClr val="6D3D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Healthy Workplace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600" dirty="0">
                <a:solidFill>
                  <a:srgbClr val="6D3D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Business Forum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2200" dirty="0">
                <a:solidFill>
                  <a:srgbClr val="6D3D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Kindly Hosted by: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2200" dirty="0">
              <a:solidFill>
                <a:srgbClr val="6D3D7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32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Cornwall Energy Recovery Centre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51189" y="5890050"/>
            <a:ext cx="35053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6D3D7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solidFill>
                  <a:srgbClr val="6D3D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www.behealthyatwork.org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748" y="6063638"/>
            <a:ext cx="2000693" cy="5956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9593" y="260648"/>
            <a:ext cx="74168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/>
              <a:t>Wednesday 29th May 2019</a:t>
            </a:r>
          </a:p>
        </p:txBody>
      </p:sp>
      <p:pic>
        <p:nvPicPr>
          <p:cNvPr id="1026" name="Picture 2" descr="cid:_1_0FF019E00FF01774003660B980257EB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581129"/>
            <a:ext cx="236220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996126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5857" y="2780928"/>
            <a:ext cx="568863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latin typeface="Calibri" panose="020F0502020204030204" pitchFamily="34" charset="0"/>
                <a:cs typeface="Calibri" panose="020F0502020204030204" pitchFamily="34" charset="0"/>
              </a:rPr>
              <a:t>Jessica Murray</a:t>
            </a:r>
          </a:p>
          <a:p>
            <a:pPr algn="ctr"/>
            <a:r>
              <a:rPr lang="en-GB" sz="4000" dirty="0">
                <a:latin typeface="Calibri" panose="020F0502020204030204" pitchFamily="34" charset="0"/>
                <a:cs typeface="Calibri" panose="020F0502020204030204" pitchFamily="34" charset="0"/>
              </a:rPr>
              <a:t>Karen Clifford Skin Cancer Charity Ambassador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03728" y="5362130"/>
            <a:ext cx="6120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latin typeface="Calibri" panose="020F0502020204030204" pitchFamily="34" charset="0"/>
                <a:cs typeface="Calibri" panose="020F0502020204030204" pitchFamily="34" charset="0"/>
              </a:rPr>
              <a:t>Skin Cancer Prevention and Early Intervention</a:t>
            </a:r>
          </a:p>
        </p:txBody>
      </p:sp>
    </p:spTree>
    <p:extLst>
      <p:ext uri="{BB962C8B-B14F-4D97-AF65-F5344CB8AC3E}">
        <p14:creationId xmlns:p14="http://schemas.microsoft.com/office/powerpoint/2010/main" val="2885132764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KCIN PREVENTION AND EARLY DETECTION PRESENTATION - JESS 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92801" y="0"/>
            <a:ext cx="89584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6473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CIN PREVENTION AND EARLY DETECTION PRESENTATION - JESS 2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92801" y="0"/>
            <a:ext cx="89584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0707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CIN PREVENTION AND EARLY DETECTION PRESENTATION - JESS 3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92801" y="0"/>
            <a:ext cx="89584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7548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CIN PREVENTION AND EARLY DETECTION PRESENTATION - JESS 4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92801" y="0"/>
            <a:ext cx="89584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6501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CIN PREVENTION AND EARLY DETECTION PRESENTATION - JESS 5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92801" y="0"/>
            <a:ext cx="89584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5150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CIN PREVENTION AND EARLY DETECTION PRESENTATION - JESS 6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92801" y="0"/>
            <a:ext cx="89584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7928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CIN PREVENTION AND EARLY DETECTION PRESENTATION - JESS 7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92801" y="0"/>
            <a:ext cx="89584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6710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CIN PREVENTION AND EARLY DETECTION PRESENTATION - JESS 8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92801" y="0"/>
            <a:ext cx="89584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7583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CIN PREVENTION AND EARLY DETECTION PRESENTATION - JESS 9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92801" y="0"/>
            <a:ext cx="89584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657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360" y="842469"/>
            <a:ext cx="864096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7030A0"/>
                </a:solidFill>
                <a:cs typeface="Arial" panose="020B0604020202020204" pitchFamily="34" charset="0"/>
              </a:rPr>
              <a:t>Today’s Presentations &amp; Information</a:t>
            </a:r>
          </a:p>
          <a:p>
            <a:pPr algn="ctr"/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429867" y="1484786"/>
            <a:ext cx="8439454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GB" sz="2200" b="1" dirty="0"/>
              <a:t>Natalie Chard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GB" sz="2200" b="1" dirty="0"/>
              <a:t>Graham Hicks: </a:t>
            </a:r>
            <a:r>
              <a:rPr lang="en-GB" sz="2200" b="1" dirty="0">
                <a:solidFill>
                  <a:srgbClr val="7030A0"/>
                </a:solidFill>
              </a:rPr>
              <a:t>Healthy Workplace update</a:t>
            </a:r>
            <a:endParaRPr lang="en-GB" sz="2200" dirty="0">
              <a:solidFill>
                <a:srgbClr val="7030A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2200" b="1" dirty="0"/>
              <a:t>Jessica Murray: Karen Clifford Skin Cancer Charity Ambassador - Skin Cancer Prevention and Early Detection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2200" b="1" dirty="0"/>
              <a:t>Sheena Arthur: Age UK Cornwall – Wellbeing, Ageing and Working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GB" b="1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2000" b="1" dirty="0">
                <a:solidFill>
                  <a:srgbClr val="7030A0"/>
                </a:solidFill>
              </a:rPr>
              <a:t>Table stands: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2000" b="1" dirty="0"/>
              <a:t>Carly Titmus </a:t>
            </a:r>
            <a:r>
              <a:rPr lang="en-GB" sz="2000" b="1" dirty="0">
                <a:solidFill>
                  <a:srgbClr val="7030A0"/>
                </a:solidFill>
              </a:rPr>
              <a:t>(Healthy Cornwall) </a:t>
            </a:r>
            <a:r>
              <a:rPr lang="en-GB" sz="2000" b="1" dirty="0"/>
              <a:t>Training Department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b="1" dirty="0"/>
              <a:t>Amy Bromfield </a:t>
            </a:r>
            <a:r>
              <a:rPr lang="en-US" sz="2000" b="1" dirty="0">
                <a:solidFill>
                  <a:srgbClr val="7030A0"/>
                </a:solidFill>
              </a:rPr>
              <a:t>(Healthy Workplace) </a:t>
            </a:r>
            <a:r>
              <a:rPr lang="en-GB" sz="2000" b="1" dirty="0"/>
              <a:t>Healthy Weight in the Workplace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2000" b="1" dirty="0"/>
              <a:t>Ben Harris </a:t>
            </a:r>
            <a:r>
              <a:rPr lang="en-GB" sz="2000" b="1" dirty="0">
                <a:solidFill>
                  <a:srgbClr val="7030A0"/>
                </a:solidFill>
              </a:rPr>
              <a:t>(Healthy Workplace) </a:t>
            </a:r>
            <a:r>
              <a:rPr lang="en-GB" sz="2000" b="1" dirty="0"/>
              <a:t>Physical Activity Offer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2000" b="1" dirty="0"/>
              <a:t>Information Station</a:t>
            </a:r>
          </a:p>
          <a:p>
            <a:r>
              <a:rPr lang="en-GB" b="1" dirty="0"/>
              <a:t>      </a:t>
            </a:r>
          </a:p>
          <a:p>
            <a:r>
              <a:rPr lang="en-GB" b="1" dirty="0"/>
              <a:t>     </a:t>
            </a:r>
            <a:r>
              <a:rPr lang="en-GB" sz="2000" b="1" dirty="0">
                <a:solidFill>
                  <a:srgbClr val="7030A0"/>
                </a:solidFill>
              </a:rPr>
              <a:t>Plus: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2000" b="1" dirty="0"/>
              <a:t>Mini tour at 12pm for approx. 20 minutes (there are a couple of spaces still available – see one of the team if you are interested)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772" y="1648005"/>
            <a:ext cx="1803693" cy="358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54333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CIN PREVENTION AND EARLY DETECTION PRESENTATION - JESS 10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92801" y="0"/>
            <a:ext cx="89584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2501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CIN PREVENTION AND EARLY DETECTION PRESENTATION - JESS 1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92801" y="0"/>
            <a:ext cx="89584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8524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CIN PREVENTION AND EARLY DETECTION PRESENTATION - JESS 12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92801" y="0"/>
            <a:ext cx="89584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2923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CIN PREVENTION AND EARLY DETECTION PRESENTATION - JESS 13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92801" y="0"/>
            <a:ext cx="89584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1002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CIN PREVENTION AND EARLY DETECTION PRESENTATION - JESS 14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92801" y="0"/>
            <a:ext cx="89584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9586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KCIN PREVENTION AND EARLY DETECTION PRESENTATION - JESS 15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92801" y="0"/>
            <a:ext cx="89584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9466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CIN PREVENTION AND EARLY DETECTION PRESENTATION - JESS 16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92801" y="0"/>
            <a:ext cx="89584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2084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CIN PREVENTION AND EARLY DETECTION PRESENTATION - JESS 17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92801" y="0"/>
            <a:ext cx="89584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3832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CIN PREVENTION AND EARLY DETECTION PRESENTATION - JESS 18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92801" y="0"/>
            <a:ext cx="89584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2817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CIN PREVENTION AND EARLY DETECTION PRESENTATION - JESS 19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92801" y="0"/>
            <a:ext cx="89584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9091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391" y="4437114"/>
            <a:ext cx="2733056" cy="746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612572" y="2869659"/>
            <a:ext cx="496855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5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Natalie Chard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789" y="4987158"/>
            <a:ext cx="615791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49737" y="3731433"/>
            <a:ext cx="56483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Community Liaison Manager</a:t>
            </a:r>
          </a:p>
          <a:p>
            <a:pPr algn="ctr"/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132533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CIN PREVENTION AND EARLY DETECTION PRESENTATION - JESS 20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92801" y="0"/>
            <a:ext cx="89584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6349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CIN PREVENTION AND EARLY DETECTION PRESENTATION - JESS 2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92801" y="0"/>
            <a:ext cx="89584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4659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CIN PREVENTION AND EARLY DETECTION PRESENTATION - JESS 22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92801" y="0"/>
            <a:ext cx="89584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1483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CIN PREVENTION AND EARLY DETECTION PRESENTATION - JESS 23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92801" y="0"/>
            <a:ext cx="89584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0188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CIN PREVENTION AND EARLY DETECTION PRESENTATION - JESS 25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92801" y="0"/>
            <a:ext cx="89584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7467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CIN PREVENTION AND EARLY DETECTION PRESENTATION - JESS 25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92801" y="0"/>
            <a:ext cx="89584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5106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CIN PREVENTION AND EARLY DETECTION PRESENTATION - JESS 26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92801" y="0"/>
            <a:ext cx="89584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9619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CIN PREVENTION AND EARLY DETECTION PRESENTATION - JESS 27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92801" y="0"/>
            <a:ext cx="89584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9037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CIN PREVENTION AND EARLY DETECTION PRESENTATION - JESS 28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92801" y="0"/>
            <a:ext cx="89584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1640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CIN PREVENTION AND EARLY DETECTION PRESENTATION - JESS 29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92801" y="0"/>
            <a:ext cx="89584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9734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989361"/>
            <a:ext cx="7704856" cy="782960"/>
          </a:xfrm>
        </p:spPr>
        <p:txBody>
          <a:bodyPr/>
          <a:lstStyle/>
          <a:p>
            <a:r>
              <a:rPr lang="en-GB" b="1" dirty="0">
                <a:solidFill>
                  <a:srgbClr val="7030A0"/>
                </a:solidFill>
              </a:rPr>
              <a:t>Audience participation time!</a:t>
            </a:r>
          </a:p>
        </p:txBody>
      </p:sp>
      <p:pic>
        <p:nvPicPr>
          <p:cNvPr id="3074" name="Picture 2" descr="Image result for Cartoon meet and gre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916832"/>
            <a:ext cx="4248472" cy="456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92081" y="1916834"/>
            <a:ext cx="3528392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Let’s learn a little about each other.</a:t>
            </a:r>
          </a:p>
          <a:p>
            <a:endParaRPr lang="en-GB" b="1" dirty="0"/>
          </a:p>
          <a:p>
            <a:pPr marL="342900" indent="-342900">
              <a:buFont typeface="+mj-lt"/>
              <a:buAutoNum type="arabicPeriod"/>
            </a:pPr>
            <a:endParaRPr lang="en-GB" b="1" dirty="0"/>
          </a:p>
          <a:p>
            <a:pPr marL="342900" indent="-342900">
              <a:buFont typeface="+mj-lt"/>
              <a:buAutoNum type="arabicPeriod"/>
            </a:pPr>
            <a:r>
              <a:rPr lang="en-GB" b="1" dirty="0"/>
              <a:t>Your name:</a:t>
            </a:r>
          </a:p>
          <a:p>
            <a:pPr marL="342900" indent="-342900">
              <a:buFont typeface="+mj-lt"/>
              <a:buAutoNum type="arabicPeriod"/>
            </a:pPr>
            <a:endParaRPr lang="en-GB" b="1" dirty="0"/>
          </a:p>
          <a:p>
            <a:pPr marL="342900" indent="-342900">
              <a:buFont typeface="+mj-lt"/>
              <a:buAutoNum type="arabicPeriod"/>
            </a:pPr>
            <a:endParaRPr lang="en-GB" b="1" dirty="0"/>
          </a:p>
          <a:p>
            <a:pPr marL="342900" indent="-342900">
              <a:buFont typeface="+mj-lt"/>
              <a:buAutoNum type="arabicPeriod"/>
            </a:pPr>
            <a:r>
              <a:rPr lang="en-GB" b="1" dirty="0"/>
              <a:t>Who you work for &amp; your title:</a:t>
            </a:r>
          </a:p>
          <a:p>
            <a:pPr marL="342900" indent="-342900">
              <a:buFont typeface="+mj-lt"/>
              <a:buAutoNum type="arabicPeriod"/>
            </a:pPr>
            <a:endParaRPr lang="en-GB" b="1" dirty="0"/>
          </a:p>
          <a:p>
            <a:pPr marL="342900" indent="-342900">
              <a:buFont typeface="+mj-lt"/>
              <a:buAutoNum type="arabicPeriod"/>
            </a:pPr>
            <a:endParaRPr lang="en-GB" b="1" dirty="0"/>
          </a:p>
          <a:p>
            <a:pPr marL="342900" indent="-342900">
              <a:buFont typeface="+mj-lt"/>
              <a:buAutoNum type="arabicPeriod"/>
            </a:pPr>
            <a:r>
              <a:rPr lang="en-GB" b="1" dirty="0"/>
              <a:t>Two items you take out with you on a sunny summers day?</a:t>
            </a:r>
            <a:endParaRPr lang="en-GB" b="1" dirty="0">
              <a:solidFill>
                <a:srgbClr val="7030A0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GB" b="1" dirty="0"/>
          </a:p>
          <a:p>
            <a:pPr marL="342900" indent="-342900">
              <a:buFont typeface="+mj-lt"/>
              <a:buAutoNum type="arabicPeriod"/>
            </a:pPr>
            <a:endParaRPr lang="en-GB" b="1" dirty="0"/>
          </a:p>
          <a:p>
            <a:pPr marL="342900" indent="-342900">
              <a:buFont typeface="+mj-lt"/>
              <a:buAutoNum type="arabicPeriod"/>
            </a:pP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5039977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refreshment brea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564903"/>
            <a:ext cx="4248472" cy="290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08601" y="260648"/>
            <a:ext cx="7272808" cy="67710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800" dirty="0">
                <a:latin typeface="Calibri" panose="020F0502020204030204" pitchFamily="34" charset="0"/>
                <a:cs typeface="Calibri" panose="020F0502020204030204" pitchFamily="34" charset="0"/>
              </a:rPr>
              <a:t>Time for a break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30607" y="5805264"/>
            <a:ext cx="5760640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Please see: </a:t>
            </a:r>
            <a:r>
              <a:rPr lang="en-GB" sz="2200" b="1" dirty="0">
                <a:latin typeface="Calibri" panose="020F0502020204030204" pitchFamily="34" charset="0"/>
                <a:cs typeface="Calibri" panose="020F0502020204030204" pitchFamily="34" charset="0"/>
              </a:rPr>
              <a:t>Amy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for your chance to be weighed on the 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‘</a:t>
            </a:r>
            <a:r>
              <a:rPr lang="en-GB" b="1" dirty="0" err="1">
                <a:latin typeface="Calibri" panose="020F0502020204030204" pitchFamily="34" charset="0"/>
                <a:cs typeface="Calibri" panose="020F0502020204030204" pitchFamily="34" charset="0"/>
              </a:rPr>
              <a:t>Tanita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’ Body Composition Scales</a:t>
            </a:r>
          </a:p>
        </p:txBody>
      </p:sp>
    </p:spTree>
    <p:extLst>
      <p:ext uri="{BB962C8B-B14F-4D97-AF65-F5344CB8AC3E}">
        <p14:creationId xmlns:p14="http://schemas.microsoft.com/office/powerpoint/2010/main" val="3811011405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5857" y="3165648"/>
            <a:ext cx="54940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atin typeface="Calibri" panose="020F0502020204030204" pitchFamily="34" charset="0"/>
                <a:cs typeface="Calibri" panose="020F0502020204030204" pitchFamily="34" charset="0"/>
              </a:rPr>
              <a:t>Sheena Arthur</a:t>
            </a:r>
          </a:p>
          <a:p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Operations Manager - Age UK Cornwall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35696" y="5534561"/>
            <a:ext cx="712879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800" b="1" dirty="0">
                <a:latin typeface="Calibri" panose="020F0502020204030204" pitchFamily="34" charset="0"/>
                <a:cs typeface="Calibri" panose="020F0502020204030204" pitchFamily="34" charset="0"/>
              </a:rPr>
              <a:t>Healthy Ageing in the Workplace</a:t>
            </a:r>
          </a:p>
        </p:txBody>
      </p:sp>
    </p:spTree>
    <p:extLst>
      <p:ext uri="{BB962C8B-B14F-4D97-AF65-F5344CB8AC3E}">
        <p14:creationId xmlns:p14="http://schemas.microsoft.com/office/powerpoint/2010/main" val="2753597963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2999" y="893763"/>
            <a:ext cx="6858000" cy="2387600"/>
          </a:xfrm>
        </p:spPr>
        <p:txBody>
          <a:bodyPr>
            <a:normAutofit/>
          </a:bodyPr>
          <a:lstStyle/>
          <a:p>
            <a:r>
              <a:rPr lang="en-GB" sz="4800" b="1" dirty="0">
                <a:ln w="19050">
                  <a:solidFill>
                    <a:schemeClr val="tx1"/>
                  </a:solidFill>
                </a:ln>
                <a:latin typeface="FS Me" panose="02000506040000020004" pitchFamily="50" charset="0"/>
              </a:rPr>
              <a:t>Age UK Cornwall &amp; The </a:t>
            </a:r>
            <a:br>
              <a:rPr lang="en-GB" sz="4800" b="1" dirty="0">
                <a:ln w="19050">
                  <a:solidFill>
                    <a:schemeClr val="tx1"/>
                  </a:solidFill>
                </a:ln>
                <a:latin typeface="FS Me" panose="02000506040000020004" pitchFamily="50" charset="0"/>
              </a:rPr>
            </a:br>
            <a:r>
              <a:rPr lang="en-GB" sz="4800" b="1" dirty="0">
                <a:ln w="19050">
                  <a:solidFill>
                    <a:schemeClr val="tx1"/>
                  </a:solidFill>
                </a:ln>
                <a:latin typeface="FS Me" panose="02000506040000020004" pitchFamily="50" charset="0"/>
              </a:rPr>
              <a:t>Isles of Scilly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1" y="3821113"/>
            <a:ext cx="7122319" cy="1655762"/>
          </a:xfrm>
        </p:spPr>
        <p:txBody>
          <a:bodyPr>
            <a:normAutofit/>
          </a:bodyPr>
          <a:lstStyle/>
          <a:p>
            <a:r>
              <a:rPr lang="en-GB" sz="4000" b="1" dirty="0">
                <a:ln w="6350">
                  <a:solidFill>
                    <a:schemeClr val="tx1"/>
                  </a:solidFill>
                </a:ln>
                <a:latin typeface="FS Me" panose="02000506040000020004" pitchFamily="50" charset="0"/>
              </a:rPr>
              <a:t>Sheena Arthur </a:t>
            </a:r>
          </a:p>
          <a:p>
            <a:r>
              <a:rPr lang="en-GB" sz="4000" b="1" dirty="0">
                <a:ln w="6350">
                  <a:solidFill>
                    <a:schemeClr val="tx1"/>
                  </a:solidFill>
                </a:ln>
                <a:latin typeface="FS Me" panose="02000506040000020004" pitchFamily="50" charset="0"/>
              </a:rPr>
              <a:t>Well-being, ageing and working  </a:t>
            </a:r>
          </a:p>
        </p:txBody>
      </p:sp>
    </p:spTree>
    <p:extLst>
      <p:ext uri="{BB962C8B-B14F-4D97-AF65-F5344CB8AC3E}">
        <p14:creationId xmlns:p14="http://schemas.microsoft.com/office/powerpoint/2010/main" val="3996354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curtains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Making well-being a reality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06" y="1667669"/>
            <a:ext cx="8121210" cy="3218656"/>
          </a:xfrm>
        </p:spPr>
      </p:pic>
    </p:spTree>
    <p:extLst>
      <p:ext uri="{BB962C8B-B14F-4D97-AF65-F5344CB8AC3E}">
        <p14:creationId xmlns:p14="http://schemas.microsoft.com/office/powerpoint/2010/main" val="2535288825"/>
      </p:ext>
    </p:extLst>
  </p:cSld>
  <p:clrMapOvr>
    <a:masterClrMapping/>
  </p:clrMapOvr>
  <p:transition spd="slow">
    <p:wipe dir="r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7B949-DA65-45A1-98A9-17F26D6C1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Making well-being a reality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3FBE5E-F57D-455F-BF3E-6B42DC9DFB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3600" dirty="0"/>
              <a:t>Quality of conversations</a:t>
            </a:r>
          </a:p>
          <a:p>
            <a:r>
              <a:rPr lang="en-GB" sz="3600" dirty="0"/>
              <a:t>Creating time for support and supervision</a:t>
            </a:r>
          </a:p>
          <a:p>
            <a:r>
              <a:rPr lang="en-GB" sz="3600" dirty="0"/>
              <a:t>Not making assumptions</a:t>
            </a:r>
          </a:p>
          <a:p>
            <a:r>
              <a:rPr lang="en-GB" sz="3600" dirty="0"/>
              <a:t>People feeling listened to </a:t>
            </a:r>
          </a:p>
          <a:p>
            <a:r>
              <a:rPr lang="en-GB" sz="3600" dirty="0"/>
              <a:t>People being listened to</a:t>
            </a:r>
          </a:p>
          <a:p>
            <a:r>
              <a:rPr lang="en-GB" sz="3600" dirty="0"/>
              <a:t>Person centred approach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393620"/>
      </p:ext>
    </p:extLst>
  </p:cSld>
  <p:clrMapOvr>
    <a:masterClrMapping/>
  </p:clrMapOvr>
  <p:transition spd="slow">
    <p:wipe dir="r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1789D-AE94-4075-862E-3453F5D72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Good practice in the workplace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5CCD48-F561-4B36-8D5F-63DEE4081D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Flexibility</a:t>
            </a:r>
          </a:p>
          <a:p>
            <a:r>
              <a:rPr lang="en-GB" sz="3200" dirty="0"/>
              <a:t>Respect, valuing the contributions of each person</a:t>
            </a:r>
          </a:p>
          <a:p>
            <a:r>
              <a:rPr lang="en-GB" sz="3200" dirty="0"/>
              <a:t>Culture of learning- mentoring but also upskilling and development of older workers</a:t>
            </a:r>
          </a:p>
          <a:p>
            <a:r>
              <a:rPr lang="en-GB" sz="3200" dirty="0"/>
              <a:t>Identifying strengths and weaknesses, not related to age</a:t>
            </a:r>
          </a:p>
          <a:p>
            <a:r>
              <a:rPr lang="en-GB" sz="3200" dirty="0"/>
              <a:t>Mid life career review for 45-65 age group</a:t>
            </a:r>
          </a:p>
          <a:p>
            <a:r>
              <a:rPr lang="en-GB" sz="3200" dirty="0"/>
              <a:t>Retirement planning</a:t>
            </a:r>
          </a:p>
        </p:txBody>
      </p:sp>
    </p:spTree>
    <p:extLst>
      <p:ext uri="{BB962C8B-B14F-4D97-AF65-F5344CB8AC3E}">
        <p14:creationId xmlns:p14="http://schemas.microsoft.com/office/powerpoint/2010/main" val="1402652228"/>
      </p:ext>
    </p:extLst>
  </p:cSld>
  <p:clrMapOvr>
    <a:masterClrMapping/>
  </p:clrMapOvr>
  <p:transition spd="slow">
    <p:wipe dir="r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005" y="2416879"/>
            <a:ext cx="2345251" cy="187620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78DB516-EE3A-4190-B9DB-607EB0285058}"/>
              </a:ext>
            </a:extLst>
          </p:cNvPr>
          <p:cNvGrpSpPr/>
          <p:nvPr/>
        </p:nvGrpSpPr>
        <p:grpSpPr>
          <a:xfrm>
            <a:off x="0" y="0"/>
            <a:ext cx="9144001" cy="6619720"/>
            <a:chOff x="-1" y="155322"/>
            <a:chExt cx="12192001" cy="6619720"/>
          </a:xfrm>
        </p:grpSpPr>
        <p:sp>
          <p:nvSpPr>
            <p:cNvPr id="2" name="Cloud 1">
              <a:extLst>
                <a:ext uri="{FF2B5EF4-FFF2-40B4-BE49-F238E27FC236}">
                  <a16:creationId xmlns:a16="http://schemas.microsoft.com/office/drawing/2014/main" id="{2A7428DB-56E8-4608-A273-545A5F09B1DF}"/>
                </a:ext>
              </a:extLst>
            </p:cNvPr>
            <p:cNvSpPr/>
            <p:nvPr/>
          </p:nvSpPr>
          <p:spPr>
            <a:xfrm>
              <a:off x="3150600" y="5091820"/>
              <a:ext cx="2508044" cy="1550785"/>
            </a:xfrm>
            <a:prstGeom prst="cloud">
              <a:avLst/>
            </a:prstGeom>
            <a:gradFill>
              <a:gsLst>
                <a:gs pos="0">
                  <a:schemeClr val="accent6">
                    <a:satMod val="105000"/>
                    <a:tint val="67000"/>
                    <a:lumMod val="78000"/>
                    <a:lumOff val="22000"/>
                    <a:alpha val="20000"/>
                  </a:schemeClr>
                </a:gs>
                <a:gs pos="96000">
                  <a:schemeClr val="accent6">
                    <a:lumMod val="105000"/>
                    <a:satMod val="103000"/>
                    <a:tint val="73000"/>
                  </a:schemeClr>
                </a:gs>
                <a:gs pos="100000">
                  <a:schemeClr val="accent6">
                    <a:lumMod val="105000"/>
                    <a:satMod val="109000"/>
                    <a:tint val="81000"/>
                  </a:schemeClr>
                </a:gs>
              </a:gsLst>
            </a:gradFill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rgbClr val="7030A0"/>
                  </a:solidFill>
                  <a:latin typeface="Foco Age UK" panose="020B0504050202020203" pitchFamily="34" charset="0"/>
                </a:rPr>
                <a:t>Reduced dexterity </a:t>
              </a:r>
            </a:p>
          </p:txBody>
        </p:sp>
        <p:sp>
          <p:nvSpPr>
            <p:cNvPr id="4" name="Cloud 3">
              <a:extLst>
                <a:ext uri="{FF2B5EF4-FFF2-40B4-BE49-F238E27FC236}">
                  <a16:creationId xmlns:a16="http://schemas.microsoft.com/office/drawing/2014/main" id="{C9CC2E34-D4F9-42BF-8463-23610C76EA31}"/>
                </a:ext>
              </a:extLst>
            </p:cNvPr>
            <p:cNvSpPr/>
            <p:nvPr/>
          </p:nvSpPr>
          <p:spPr>
            <a:xfrm>
              <a:off x="8305737" y="1233043"/>
              <a:ext cx="1898650" cy="1550785"/>
            </a:xfrm>
            <a:prstGeom prst="cloud">
              <a:avLst/>
            </a:prstGeom>
            <a:gradFill>
              <a:gsLst>
                <a:gs pos="0">
                  <a:schemeClr val="accent6">
                    <a:satMod val="105000"/>
                    <a:tint val="67000"/>
                    <a:lumMod val="78000"/>
                    <a:lumOff val="22000"/>
                    <a:alpha val="20000"/>
                  </a:schemeClr>
                </a:gs>
                <a:gs pos="96000">
                  <a:schemeClr val="accent6">
                    <a:lumMod val="105000"/>
                    <a:satMod val="103000"/>
                    <a:tint val="73000"/>
                  </a:schemeClr>
                </a:gs>
                <a:gs pos="100000">
                  <a:schemeClr val="accent6">
                    <a:lumMod val="105000"/>
                    <a:satMod val="109000"/>
                    <a:tint val="81000"/>
                  </a:schemeClr>
                </a:gs>
              </a:gsLst>
            </a:gradFill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rgbClr val="7030A0"/>
                  </a:solidFill>
                  <a:latin typeface="Foco Age UK" panose="020B0504050202020203" pitchFamily="34" charset="0"/>
                </a:rPr>
                <a:t>Being useful </a:t>
              </a:r>
            </a:p>
          </p:txBody>
        </p:sp>
        <p:sp>
          <p:nvSpPr>
            <p:cNvPr id="5" name="Cloud 4">
              <a:extLst>
                <a:ext uri="{FF2B5EF4-FFF2-40B4-BE49-F238E27FC236}">
                  <a16:creationId xmlns:a16="http://schemas.microsoft.com/office/drawing/2014/main" id="{98B83B8C-2D34-4571-B077-A417208573A8}"/>
                </a:ext>
              </a:extLst>
            </p:cNvPr>
            <p:cNvSpPr/>
            <p:nvPr/>
          </p:nvSpPr>
          <p:spPr>
            <a:xfrm>
              <a:off x="6392412" y="5333708"/>
              <a:ext cx="2470150" cy="1441334"/>
            </a:xfrm>
            <a:prstGeom prst="cloud">
              <a:avLst/>
            </a:prstGeom>
            <a:gradFill>
              <a:gsLst>
                <a:gs pos="0">
                  <a:schemeClr val="accent6">
                    <a:satMod val="105000"/>
                    <a:tint val="67000"/>
                    <a:lumMod val="78000"/>
                    <a:lumOff val="22000"/>
                    <a:alpha val="20000"/>
                  </a:schemeClr>
                </a:gs>
                <a:gs pos="96000">
                  <a:schemeClr val="accent6">
                    <a:lumMod val="105000"/>
                    <a:satMod val="103000"/>
                    <a:tint val="73000"/>
                  </a:schemeClr>
                </a:gs>
                <a:gs pos="100000">
                  <a:schemeClr val="accent6">
                    <a:lumMod val="105000"/>
                    <a:satMod val="109000"/>
                    <a:tint val="81000"/>
                  </a:schemeClr>
                </a:gs>
              </a:gsLst>
            </a:gradFill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rgbClr val="7030A0"/>
                  </a:solidFill>
                  <a:latin typeface="Foco Age UK" panose="020B0504050202020203" pitchFamily="34" charset="0"/>
                </a:rPr>
                <a:t>Reduced mobility</a:t>
              </a:r>
            </a:p>
          </p:txBody>
        </p:sp>
        <p:sp>
          <p:nvSpPr>
            <p:cNvPr id="6" name="Cloud 5">
              <a:extLst>
                <a:ext uri="{FF2B5EF4-FFF2-40B4-BE49-F238E27FC236}">
                  <a16:creationId xmlns:a16="http://schemas.microsoft.com/office/drawing/2014/main" id="{8BB79218-091A-40E9-8D85-5972D9B2F2A3}"/>
                </a:ext>
              </a:extLst>
            </p:cNvPr>
            <p:cNvSpPr/>
            <p:nvPr/>
          </p:nvSpPr>
          <p:spPr>
            <a:xfrm>
              <a:off x="-1" y="3081858"/>
              <a:ext cx="2885269" cy="1540689"/>
            </a:xfrm>
            <a:prstGeom prst="cloud">
              <a:avLst/>
            </a:prstGeom>
            <a:gradFill>
              <a:gsLst>
                <a:gs pos="0">
                  <a:schemeClr val="accent6">
                    <a:satMod val="105000"/>
                    <a:tint val="67000"/>
                    <a:lumMod val="78000"/>
                    <a:lumOff val="22000"/>
                    <a:alpha val="20000"/>
                  </a:schemeClr>
                </a:gs>
                <a:gs pos="96000">
                  <a:schemeClr val="accent6">
                    <a:lumMod val="105000"/>
                    <a:satMod val="103000"/>
                    <a:tint val="73000"/>
                  </a:schemeClr>
                </a:gs>
                <a:gs pos="100000">
                  <a:schemeClr val="accent6">
                    <a:lumMod val="105000"/>
                    <a:satMod val="109000"/>
                    <a:tint val="81000"/>
                  </a:schemeClr>
                </a:gs>
              </a:gsLst>
            </a:gradFill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rgbClr val="7030A0"/>
                  </a:solidFill>
                  <a:latin typeface="Foco Age UK" panose="020B0504050202020203" pitchFamily="34" charset="0"/>
                </a:rPr>
                <a:t>Confident and competent</a:t>
              </a:r>
            </a:p>
          </p:txBody>
        </p:sp>
        <p:sp>
          <p:nvSpPr>
            <p:cNvPr id="8" name="Cloud 7">
              <a:extLst>
                <a:ext uri="{FF2B5EF4-FFF2-40B4-BE49-F238E27FC236}">
                  <a16:creationId xmlns:a16="http://schemas.microsoft.com/office/drawing/2014/main" id="{AEE80E63-504D-4D50-8988-DFB066E0F77B}"/>
                </a:ext>
              </a:extLst>
            </p:cNvPr>
            <p:cNvSpPr/>
            <p:nvPr/>
          </p:nvSpPr>
          <p:spPr>
            <a:xfrm>
              <a:off x="255690" y="1561899"/>
              <a:ext cx="2894911" cy="1357805"/>
            </a:xfrm>
            <a:prstGeom prst="cloud">
              <a:avLst/>
            </a:prstGeom>
            <a:gradFill>
              <a:gsLst>
                <a:gs pos="0">
                  <a:schemeClr val="accent6">
                    <a:satMod val="105000"/>
                    <a:tint val="67000"/>
                    <a:lumMod val="78000"/>
                    <a:lumOff val="22000"/>
                    <a:alpha val="20000"/>
                  </a:schemeClr>
                </a:gs>
                <a:gs pos="96000">
                  <a:schemeClr val="accent6">
                    <a:lumMod val="105000"/>
                    <a:satMod val="103000"/>
                    <a:tint val="73000"/>
                  </a:schemeClr>
                </a:gs>
                <a:gs pos="100000">
                  <a:schemeClr val="accent6">
                    <a:lumMod val="105000"/>
                    <a:satMod val="109000"/>
                    <a:tint val="81000"/>
                  </a:schemeClr>
                </a:gs>
              </a:gsLst>
            </a:gradFill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rgbClr val="7030A0"/>
                  </a:solidFill>
                  <a:latin typeface="Foco Age UK" panose="020B0504050202020203" pitchFamily="34" charset="0"/>
                </a:rPr>
                <a:t>Supporting others</a:t>
              </a:r>
            </a:p>
          </p:txBody>
        </p:sp>
        <p:sp>
          <p:nvSpPr>
            <p:cNvPr id="10" name="Cloud 9">
              <a:extLst>
                <a:ext uri="{FF2B5EF4-FFF2-40B4-BE49-F238E27FC236}">
                  <a16:creationId xmlns:a16="http://schemas.microsoft.com/office/drawing/2014/main" id="{F8316C4B-1A9E-40EE-864F-706BD39D79E7}"/>
                </a:ext>
              </a:extLst>
            </p:cNvPr>
            <p:cNvSpPr/>
            <p:nvPr/>
          </p:nvSpPr>
          <p:spPr>
            <a:xfrm>
              <a:off x="9369425" y="2199037"/>
              <a:ext cx="2822575" cy="1441334"/>
            </a:xfrm>
            <a:prstGeom prst="cloud">
              <a:avLst/>
            </a:prstGeom>
            <a:gradFill>
              <a:gsLst>
                <a:gs pos="0">
                  <a:schemeClr val="accent6">
                    <a:satMod val="105000"/>
                    <a:tint val="67000"/>
                    <a:lumMod val="78000"/>
                    <a:lumOff val="22000"/>
                    <a:alpha val="20000"/>
                  </a:schemeClr>
                </a:gs>
                <a:gs pos="96000">
                  <a:schemeClr val="accent6">
                    <a:lumMod val="105000"/>
                    <a:satMod val="103000"/>
                    <a:tint val="73000"/>
                  </a:schemeClr>
                </a:gs>
                <a:gs pos="100000">
                  <a:schemeClr val="accent6">
                    <a:lumMod val="105000"/>
                    <a:satMod val="109000"/>
                    <a:tint val="81000"/>
                  </a:schemeClr>
                </a:gs>
              </a:gsLst>
            </a:gradFill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rgbClr val="7030A0"/>
                  </a:solidFill>
                  <a:latin typeface="Foco Age UK" panose="020B0504050202020203" pitchFamily="34" charset="0"/>
                </a:rPr>
                <a:t>Health conditions</a:t>
              </a:r>
            </a:p>
          </p:txBody>
        </p:sp>
        <p:sp>
          <p:nvSpPr>
            <p:cNvPr id="11" name="Cloud 10">
              <a:extLst>
                <a:ext uri="{FF2B5EF4-FFF2-40B4-BE49-F238E27FC236}">
                  <a16:creationId xmlns:a16="http://schemas.microsoft.com/office/drawing/2014/main" id="{947868D0-F564-440F-81A4-399F2C95BE31}"/>
                </a:ext>
              </a:extLst>
            </p:cNvPr>
            <p:cNvSpPr/>
            <p:nvPr/>
          </p:nvSpPr>
          <p:spPr>
            <a:xfrm>
              <a:off x="9936425" y="376499"/>
              <a:ext cx="2120740" cy="1441334"/>
            </a:xfrm>
            <a:prstGeom prst="cloud">
              <a:avLst/>
            </a:prstGeom>
            <a:gradFill>
              <a:gsLst>
                <a:gs pos="0">
                  <a:schemeClr val="accent6">
                    <a:satMod val="105000"/>
                    <a:tint val="67000"/>
                    <a:lumMod val="78000"/>
                    <a:lumOff val="22000"/>
                    <a:alpha val="20000"/>
                  </a:schemeClr>
                </a:gs>
                <a:gs pos="96000">
                  <a:schemeClr val="accent6">
                    <a:lumMod val="105000"/>
                    <a:satMod val="103000"/>
                    <a:tint val="73000"/>
                  </a:schemeClr>
                </a:gs>
                <a:gs pos="100000">
                  <a:schemeClr val="accent6">
                    <a:lumMod val="105000"/>
                    <a:satMod val="109000"/>
                    <a:tint val="81000"/>
                  </a:schemeClr>
                </a:gs>
              </a:gsLst>
            </a:gradFill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rgbClr val="7030A0"/>
                  </a:solidFill>
                  <a:latin typeface="Foco Age UK" panose="020B0504050202020203" pitchFamily="34" charset="0"/>
                </a:rPr>
                <a:t>Being valued</a:t>
              </a:r>
            </a:p>
          </p:txBody>
        </p:sp>
        <p:sp>
          <p:nvSpPr>
            <p:cNvPr id="12" name="Cloud 11">
              <a:extLst>
                <a:ext uri="{FF2B5EF4-FFF2-40B4-BE49-F238E27FC236}">
                  <a16:creationId xmlns:a16="http://schemas.microsoft.com/office/drawing/2014/main" id="{8EFE694E-4732-485B-B7C9-A3846C244EBC}"/>
                </a:ext>
              </a:extLst>
            </p:cNvPr>
            <p:cNvSpPr/>
            <p:nvPr/>
          </p:nvSpPr>
          <p:spPr>
            <a:xfrm>
              <a:off x="4971091" y="493384"/>
              <a:ext cx="3891472" cy="1250486"/>
            </a:xfrm>
            <a:prstGeom prst="cloud">
              <a:avLst/>
            </a:prstGeom>
            <a:gradFill>
              <a:gsLst>
                <a:gs pos="0">
                  <a:schemeClr val="accent6">
                    <a:satMod val="105000"/>
                    <a:tint val="67000"/>
                    <a:lumMod val="78000"/>
                    <a:lumOff val="22000"/>
                    <a:alpha val="20000"/>
                  </a:schemeClr>
                </a:gs>
                <a:gs pos="96000">
                  <a:schemeClr val="accent6">
                    <a:lumMod val="105000"/>
                    <a:satMod val="103000"/>
                    <a:tint val="73000"/>
                  </a:schemeClr>
                </a:gs>
                <a:gs pos="100000">
                  <a:schemeClr val="accent6">
                    <a:lumMod val="105000"/>
                    <a:satMod val="109000"/>
                    <a:tint val="81000"/>
                  </a:schemeClr>
                </a:gs>
              </a:gsLst>
            </a:gradFill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rgbClr val="7030A0"/>
                  </a:solidFill>
                  <a:latin typeface="Foco Age UK" panose="020B0504050202020203" pitchFamily="34" charset="0"/>
                </a:rPr>
                <a:t>Financial considerations</a:t>
              </a:r>
            </a:p>
          </p:txBody>
        </p:sp>
        <p:sp>
          <p:nvSpPr>
            <p:cNvPr id="13" name="Cloud 12">
              <a:extLst>
                <a:ext uri="{FF2B5EF4-FFF2-40B4-BE49-F238E27FC236}">
                  <a16:creationId xmlns:a16="http://schemas.microsoft.com/office/drawing/2014/main" id="{A3DDB7CC-7BBA-4A61-81E3-CCBF75BF18F7}"/>
                </a:ext>
              </a:extLst>
            </p:cNvPr>
            <p:cNvSpPr/>
            <p:nvPr/>
          </p:nvSpPr>
          <p:spPr>
            <a:xfrm>
              <a:off x="8862563" y="4021575"/>
              <a:ext cx="3194601" cy="1620147"/>
            </a:xfrm>
            <a:prstGeom prst="cloud">
              <a:avLst/>
            </a:prstGeom>
            <a:gradFill>
              <a:gsLst>
                <a:gs pos="0">
                  <a:schemeClr val="accent6">
                    <a:satMod val="105000"/>
                    <a:tint val="67000"/>
                    <a:lumMod val="78000"/>
                    <a:lumOff val="22000"/>
                    <a:alpha val="20000"/>
                  </a:schemeClr>
                </a:gs>
                <a:gs pos="96000">
                  <a:schemeClr val="accent6">
                    <a:lumMod val="105000"/>
                    <a:satMod val="103000"/>
                    <a:tint val="73000"/>
                  </a:schemeClr>
                </a:gs>
                <a:gs pos="100000">
                  <a:schemeClr val="accent6">
                    <a:lumMod val="105000"/>
                    <a:satMod val="109000"/>
                    <a:tint val="81000"/>
                  </a:schemeClr>
                </a:gs>
              </a:gsLst>
            </a:gradFill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rgbClr val="7030A0"/>
                  </a:solidFill>
                  <a:latin typeface="Foco Age UK" panose="020B0504050202020203" pitchFamily="34" charset="0"/>
                </a:rPr>
                <a:t>Range of experience and strengths </a:t>
              </a:r>
            </a:p>
          </p:txBody>
        </p:sp>
        <p:sp>
          <p:nvSpPr>
            <p:cNvPr id="14" name="Cloud 13">
              <a:extLst>
                <a:ext uri="{FF2B5EF4-FFF2-40B4-BE49-F238E27FC236}">
                  <a16:creationId xmlns:a16="http://schemas.microsoft.com/office/drawing/2014/main" id="{1809FF13-AF09-4D32-81B3-597F8CFD49C9}"/>
                </a:ext>
              </a:extLst>
            </p:cNvPr>
            <p:cNvSpPr/>
            <p:nvPr/>
          </p:nvSpPr>
          <p:spPr>
            <a:xfrm>
              <a:off x="2689327" y="442714"/>
              <a:ext cx="2273199" cy="1183003"/>
            </a:xfrm>
            <a:prstGeom prst="cloud">
              <a:avLst/>
            </a:prstGeom>
            <a:gradFill>
              <a:gsLst>
                <a:gs pos="0">
                  <a:schemeClr val="accent6">
                    <a:satMod val="105000"/>
                    <a:tint val="67000"/>
                    <a:lumMod val="78000"/>
                    <a:lumOff val="22000"/>
                    <a:alpha val="20000"/>
                  </a:schemeClr>
                </a:gs>
                <a:gs pos="96000">
                  <a:schemeClr val="accent6">
                    <a:lumMod val="105000"/>
                    <a:satMod val="103000"/>
                    <a:tint val="73000"/>
                  </a:schemeClr>
                </a:gs>
                <a:gs pos="100000">
                  <a:schemeClr val="accent6">
                    <a:lumMod val="105000"/>
                    <a:satMod val="109000"/>
                    <a:tint val="81000"/>
                  </a:schemeClr>
                </a:gs>
              </a:gsLst>
            </a:gradFill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rgbClr val="7030A0"/>
                  </a:solidFill>
                  <a:latin typeface="Foco Age UK" panose="020B0504050202020203" pitchFamily="34" charset="0"/>
                </a:rPr>
                <a:t>Caring for parents</a:t>
              </a:r>
            </a:p>
          </p:txBody>
        </p:sp>
        <p:sp>
          <p:nvSpPr>
            <p:cNvPr id="15" name="Cloud 14">
              <a:extLst>
                <a:ext uri="{FF2B5EF4-FFF2-40B4-BE49-F238E27FC236}">
                  <a16:creationId xmlns:a16="http://schemas.microsoft.com/office/drawing/2014/main" id="{3FFE4A31-F329-4909-92D4-69840DC36EA4}"/>
                </a:ext>
              </a:extLst>
            </p:cNvPr>
            <p:cNvSpPr/>
            <p:nvPr/>
          </p:nvSpPr>
          <p:spPr>
            <a:xfrm>
              <a:off x="255690" y="155322"/>
              <a:ext cx="2433637" cy="1244423"/>
            </a:xfrm>
            <a:prstGeom prst="cloud">
              <a:avLst/>
            </a:prstGeom>
            <a:gradFill>
              <a:gsLst>
                <a:gs pos="0">
                  <a:schemeClr val="accent6">
                    <a:satMod val="105000"/>
                    <a:tint val="67000"/>
                    <a:lumMod val="78000"/>
                    <a:lumOff val="22000"/>
                    <a:alpha val="20000"/>
                  </a:schemeClr>
                </a:gs>
                <a:gs pos="96000">
                  <a:schemeClr val="accent6">
                    <a:lumMod val="105000"/>
                    <a:satMod val="103000"/>
                    <a:tint val="73000"/>
                  </a:schemeClr>
                </a:gs>
                <a:gs pos="100000">
                  <a:schemeClr val="accent6">
                    <a:lumMod val="105000"/>
                    <a:satMod val="109000"/>
                    <a:tint val="81000"/>
                  </a:schemeClr>
                </a:gs>
              </a:gsLst>
            </a:gradFill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rgbClr val="7030A0"/>
                  </a:solidFill>
                  <a:latin typeface="Foco Age UK" panose="020B0504050202020203" pitchFamily="34" charset="0"/>
                </a:rPr>
                <a:t>Caring for children</a:t>
              </a:r>
            </a:p>
          </p:txBody>
        </p:sp>
        <p:sp>
          <p:nvSpPr>
            <p:cNvPr id="16" name="Cloud 15">
              <a:extLst>
                <a:ext uri="{FF2B5EF4-FFF2-40B4-BE49-F238E27FC236}">
                  <a16:creationId xmlns:a16="http://schemas.microsoft.com/office/drawing/2014/main" id="{1D80045F-F48B-4F2F-9459-3136EB5431A4}"/>
                </a:ext>
              </a:extLst>
            </p:cNvPr>
            <p:cNvSpPr/>
            <p:nvPr/>
          </p:nvSpPr>
          <p:spPr>
            <a:xfrm>
              <a:off x="527381" y="5097630"/>
              <a:ext cx="2538591" cy="1306091"/>
            </a:xfrm>
            <a:prstGeom prst="cloud">
              <a:avLst/>
            </a:prstGeom>
            <a:gradFill>
              <a:gsLst>
                <a:gs pos="0">
                  <a:schemeClr val="accent6">
                    <a:satMod val="105000"/>
                    <a:tint val="67000"/>
                    <a:lumMod val="78000"/>
                    <a:lumOff val="22000"/>
                    <a:alpha val="20000"/>
                  </a:schemeClr>
                </a:gs>
                <a:gs pos="96000">
                  <a:schemeClr val="accent6">
                    <a:lumMod val="105000"/>
                    <a:satMod val="103000"/>
                    <a:tint val="73000"/>
                  </a:schemeClr>
                </a:gs>
                <a:gs pos="100000">
                  <a:schemeClr val="accent6">
                    <a:lumMod val="105000"/>
                    <a:satMod val="109000"/>
                    <a:tint val="81000"/>
                  </a:schemeClr>
                </a:gs>
              </a:gsLst>
            </a:gradFill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rgbClr val="7030A0"/>
                  </a:solidFill>
                  <a:latin typeface="Foco Age UK" panose="020B0504050202020203" pitchFamily="34" charset="0"/>
                </a:rPr>
                <a:t>Reduced stamina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36" y="3248026"/>
            <a:ext cx="2412950" cy="193036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683" y="1719330"/>
            <a:ext cx="2170775" cy="1736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47694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78DB516-EE3A-4190-B9DB-607EB0285058}"/>
              </a:ext>
            </a:extLst>
          </p:cNvPr>
          <p:cNvGrpSpPr/>
          <p:nvPr/>
        </p:nvGrpSpPr>
        <p:grpSpPr>
          <a:xfrm>
            <a:off x="191769" y="0"/>
            <a:ext cx="8952231" cy="6619720"/>
            <a:chOff x="255690" y="155322"/>
            <a:chExt cx="11936308" cy="6619720"/>
          </a:xfrm>
        </p:grpSpPr>
        <p:sp>
          <p:nvSpPr>
            <p:cNvPr id="2" name="Cloud 1">
              <a:extLst>
                <a:ext uri="{FF2B5EF4-FFF2-40B4-BE49-F238E27FC236}">
                  <a16:creationId xmlns:a16="http://schemas.microsoft.com/office/drawing/2014/main" id="{2A7428DB-56E8-4608-A273-545A5F09B1DF}"/>
                </a:ext>
              </a:extLst>
            </p:cNvPr>
            <p:cNvSpPr/>
            <p:nvPr/>
          </p:nvSpPr>
          <p:spPr>
            <a:xfrm>
              <a:off x="2927646" y="5091820"/>
              <a:ext cx="3264364" cy="1550785"/>
            </a:xfrm>
            <a:prstGeom prst="cloud">
              <a:avLst/>
            </a:prstGeom>
            <a:gradFill>
              <a:gsLst>
                <a:gs pos="0">
                  <a:schemeClr val="accent6">
                    <a:satMod val="105000"/>
                    <a:tint val="67000"/>
                    <a:lumMod val="78000"/>
                    <a:lumOff val="22000"/>
                    <a:alpha val="20000"/>
                  </a:schemeClr>
                </a:gs>
                <a:gs pos="96000">
                  <a:schemeClr val="accent6">
                    <a:lumMod val="105000"/>
                    <a:satMod val="103000"/>
                    <a:tint val="73000"/>
                  </a:schemeClr>
                </a:gs>
                <a:gs pos="100000">
                  <a:schemeClr val="accent6">
                    <a:lumMod val="105000"/>
                    <a:satMod val="109000"/>
                    <a:tint val="81000"/>
                  </a:schemeClr>
                </a:gs>
              </a:gsLst>
            </a:gradFill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rgbClr val="7030A0"/>
                  </a:solidFill>
                  <a:latin typeface="Foco Age UK" panose="020B0504050202020203" pitchFamily="34" charset="0"/>
                </a:rPr>
                <a:t>Accessibility </a:t>
              </a:r>
            </a:p>
          </p:txBody>
        </p:sp>
        <p:sp>
          <p:nvSpPr>
            <p:cNvPr id="4" name="Cloud 3">
              <a:extLst>
                <a:ext uri="{FF2B5EF4-FFF2-40B4-BE49-F238E27FC236}">
                  <a16:creationId xmlns:a16="http://schemas.microsoft.com/office/drawing/2014/main" id="{C9CC2E34-D4F9-42BF-8463-23610C76EA31}"/>
                </a:ext>
              </a:extLst>
            </p:cNvPr>
            <p:cNvSpPr/>
            <p:nvPr/>
          </p:nvSpPr>
          <p:spPr>
            <a:xfrm>
              <a:off x="8305737" y="1233043"/>
              <a:ext cx="1898650" cy="1550785"/>
            </a:xfrm>
            <a:prstGeom prst="cloud">
              <a:avLst/>
            </a:prstGeom>
            <a:gradFill>
              <a:gsLst>
                <a:gs pos="0">
                  <a:schemeClr val="accent6">
                    <a:satMod val="105000"/>
                    <a:tint val="67000"/>
                    <a:lumMod val="78000"/>
                    <a:lumOff val="22000"/>
                    <a:alpha val="20000"/>
                  </a:schemeClr>
                </a:gs>
                <a:gs pos="96000">
                  <a:schemeClr val="accent6">
                    <a:lumMod val="105000"/>
                    <a:satMod val="103000"/>
                    <a:tint val="73000"/>
                  </a:schemeClr>
                </a:gs>
                <a:gs pos="100000">
                  <a:schemeClr val="accent6">
                    <a:lumMod val="105000"/>
                    <a:satMod val="109000"/>
                    <a:tint val="81000"/>
                  </a:schemeClr>
                </a:gs>
              </a:gsLst>
            </a:gradFill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rgbClr val="7030A0"/>
                  </a:solidFill>
                  <a:latin typeface="Foco Age UK" panose="020B0504050202020203" pitchFamily="34" charset="0"/>
                </a:rPr>
                <a:t>Being useful </a:t>
              </a:r>
            </a:p>
          </p:txBody>
        </p:sp>
        <p:sp>
          <p:nvSpPr>
            <p:cNvPr id="5" name="Cloud 4">
              <a:extLst>
                <a:ext uri="{FF2B5EF4-FFF2-40B4-BE49-F238E27FC236}">
                  <a16:creationId xmlns:a16="http://schemas.microsoft.com/office/drawing/2014/main" id="{98B83B8C-2D34-4571-B077-A417208573A8}"/>
                </a:ext>
              </a:extLst>
            </p:cNvPr>
            <p:cNvSpPr/>
            <p:nvPr/>
          </p:nvSpPr>
          <p:spPr>
            <a:xfrm>
              <a:off x="6192010" y="5333708"/>
              <a:ext cx="2670555" cy="1441334"/>
            </a:xfrm>
            <a:prstGeom prst="cloud">
              <a:avLst/>
            </a:prstGeom>
            <a:gradFill>
              <a:gsLst>
                <a:gs pos="0">
                  <a:schemeClr val="accent6">
                    <a:satMod val="105000"/>
                    <a:tint val="67000"/>
                    <a:lumMod val="78000"/>
                    <a:lumOff val="22000"/>
                    <a:alpha val="20000"/>
                  </a:schemeClr>
                </a:gs>
                <a:gs pos="96000">
                  <a:schemeClr val="accent6">
                    <a:lumMod val="105000"/>
                    <a:satMod val="103000"/>
                    <a:tint val="73000"/>
                  </a:schemeClr>
                </a:gs>
                <a:gs pos="100000">
                  <a:schemeClr val="accent6">
                    <a:lumMod val="105000"/>
                    <a:satMod val="109000"/>
                    <a:tint val="81000"/>
                  </a:schemeClr>
                </a:gs>
              </a:gsLst>
            </a:gradFill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rgbClr val="7030A0"/>
                  </a:solidFill>
                  <a:latin typeface="Foco Age UK" panose="020B0504050202020203" pitchFamily="34" charset="0"/>
                </a:rPr>
                <a:t>Transition planning</a:t>
              </a:r>
            </a:p>
          </p:txBody>
        </p:sp>
        <p:sp>
          <p:nvSpPr>
            <p:cNvPr id="6" name="Cloud 5">
              <a:extLst>
                <a:ext uri="{FF2B5EF4-FFF2-40B4-BE49-F238E27FC236}">
                  <a16:creationId xmlns:a16="http://schemas.microsoft.com/office/drawing/2014/main" id="{8BB79218-091A-40E9-8D85-5972D9B2F2A3}"/>
                </a:ext>
              </a:extLst>
            </p:cNvPr>
            <p:cNvSpPr/>
            <p:nvPr/>
          </p:nvSpPr>
          <p:spPr>
            <a:xfrm>
              <a:off x="527379" y="3165235"/>
              <a:ext cx="2549196" cy="1441334"/>
            </a:xfrm>
            <a:prstGeom prst="cloud">
              <a:avLst/>
            </a:prstGeom>
            <a:gradFill>
              <a:gsLst>
                <a:gs pos="0">
                  <a:schemeClr val="accent6">
                    <a:satMod val="105000"/>
                    <a:tint val="67000"/>
                    <a:lumMod val="78000"/>
                    <a:lumOff val="22000"/>
                    <a:alpha val="20000"/>
                  </a:schemeClr>
                </a:gs>
                <a:gs pos="96000">
                  <a:schemeClr val="accent6">
                    <a:lumMod val="105000"/>
                    <a:satMod val="103000"/>
                    <a:tint val="73000"/>
                  </a:schemeClr>
                </a:gs>
                <a:gs pos="100000">
                  <a:schemeClr val="accent6">
                    <a:lumMod val="105000"/>
                    <a:satMod val="109000"/>
                    <a:tint val="81000"/>
                  </a:schemeClr>
                </a:gs>
              </a:gsLst>
            </a:gradFill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rgbClr val="7030A0"/>
                  </a:solidFill>
                  <a:latin typeface="Foco Age UK" panose="020B0504050202020203" pitchFamily="34" charset="0"/>
                </a:rPr>
                <a:t>Valuing strengths</a:t>
              </a:r>
            </a:p>
          </p:txBody>
        </p:sp>
        <p:sp>
          <p:nvSpPr>
            <p:cNvPr id="8" name="Cloud 7">
              <a:extLst>
                <a:ext uri="{FF2B5EF4-FFF2-40B4-BE49-F238E27FC236}">
                  <a16:creationId xmlns:a16="http://schemas.microsoft.com/office/drawing/2014/main" id="{AEE80E63-504D-4D50-8988-DFB066E0F77B}"/>
                </a:ext>
              </a:extLst>
            </p:cNvPr>
            <p:cNvSpPr/>
            <p:nvPr/>
          </p:nvSpPr>
          <p:spPr>
            <a:xfrm>
              <a:off x="527379" y="1561899"/>
              <a:ext cx="2623220" cy="1357805"/>
            </a:xfrm>
            <a:prstGeom prst="cloud">
              <a:avLst/>
            </a:prstGeom>
            <a:gradFill>
              <a:gsLst>
                <a:gs pos="0">
                  <a:schemeClr val="accent6">
                    <a:satMod val="105000"/>
                    <a:tint val="67000"/>
                    <a:lumMod val="78000"/>
                    <a:lumOff val="22000"/>
                    <a:alpha val="20000"/>
                  </a:schemeClr>
                </a:gs>
                <a:gs pos="96000">
                  <a:schemeClr val="accent6">
                    <a:lumMod val="105000"/>
                    <a:satMod val="103000"/>
                    <a:tint val="73000"/>
                  </a:schemeClr>
                </a:gs>
                <a:gs pos="100000">
                  <a:schemeClr val="accent6">
                    <a:lumMod val="105000"/>
                    <a:satMod val="109000"/>
                    <a:tint val="81000"/>
                  </a:schemeClr>
                </a:gs>
              </a:gsLst>
            </a:gradFill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rgbClr val="7030A0"/>
                  </a:solidFill>
                  <a:latin typeface="Foco Age UK" panose="020B0504050202020203" pitchFamily="34" charset="0"/>
                </a:rPr>
                <a:t>Flexibility </a:t>
              </a:r>
            </a:p>
          </p:txBody>
        </p:sp>
        <p:sp>
          <p:nvSpPr>
            <p:cNvPr id="10" name="Cloud 9">
              <a:extLst>
                <a:ext uri="{FF2B5EF4-FFF2-40B4-BE49-F238E27FC236}">
                  <a16:creationId xmlns:a16="http://schemas.microsoft.com/office/drawing/2014/main" id="{F8316C4B-1A9E-40EE-864F-706BD39D79E7}"/>
                </a:ext>
              </a:extLst>
            </p:cNvPr>
            <p:cNvSpPr/>
            <p:nvPr/>
          </p:nvSpPr>
          <p:spPr>
            <a:xfrm>
              <a:off x="8112222" y="2476883"/>
              <a:ext cx="4079776" cy="1441334"/>
            </a:xfrm>
            <a:prstGeom prst="cloud">
              <a:avLst/>
            </a:prstGeom>
            <a:gradFill>
              <a:gsLst>
                <a:gs pos="0">
                  <a:schemeClr val="accent6">
                    <a:satMod val="105000"/>
                    <a:tint val="67000"/>
                    <a:lumMod val="78000"/>
                    <a:lumOff val="22000"/>
                    <a:alpha val="20000"/>
                  </a:schemeClr>
                </a:gs>
                <a:gs pos="96000">
                  <a:schemeClr val="accent6">
                    <a:lumMod val="105000"/>
                    <a:satMod val="103000"/>
                    <a:tint val="73000"/>
                  </a:schemeClr>
                </a:gs>
                <a:gs pos="100000">
                  <a:schemeClr val="accent6">
                    <a:lumMod val="105000"/>
                    <a:satMod val="109000"/>
                    <a:tint val="81000"/>
                  </a:schemeClr>
                </a:gs>
              </a:gsLst>
            </a:gradFill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rgbClr val="7030A0"/>
                  </a:solidFill>
                  <a:latin typeface="Foco Age UK" panose="020B0504050202020203" pitchFamily="34" charset="0"/>
                </a:rPr>
                <a:t>Professionalism</a:t>
              </a:r>
            </a:p>
          </p:txBody>
        </p:sp>
        <p:sp>
          <p:nvSpPr>
            <p:cNvPr id="11" name="Cloud 10">
              <a:extLst>
                <a:ext uri="{FF2B5EF4-FFF2-40B4-BE49-F238E27FC236}">
                  <a16:creationId xmlns:a16="http://schemas.microsoft.com/office/drawing/2014/main" id="{947868D0-F564-440F-81A4-399F2C95BE31}"/>
                </a:ext>
              </a:extLst>
            </p:cNvPr>
            <p:cNvSpPr/>
            <p:nvPr/>
          </p:nvSpPr>
          <p:spPr>
            <a:xfrm>
              <a:off x="9936425" y="376499"/>
              <a:ext cx="2120740" cy="1441334"/>
            </a:xfrm>
            <a:prstGeom prst="cloud">
              <a:avLst/>
            </a:prstGeom>
            <a:gradFill>
              <a:gsLst>
                <a:gs pos="0">
                  <a:schemeClr val="accent6">
                    <a:satMod val="105000"/>
                    <a:tint val="67000"/>
                    <a:lumMod val="78000"/>
                    <a:lumOff val="22000"/>
                    <a:alpha val="20000"/>
                  </a:schemeClr>
                </a:gs>
                <a:gs pos="96000">
                  <a:schemeClr val="accent6">
                    <a:lumMod val="105000"/>
                    <a:satMod val="103000"/>
                    <a:tint val="73000"/>
                  </a:schemeClr>
                </a:gs>
                <a:gs pos="100000">
                  <a:schemeClr val="accent6">
                    <a:lumMod val="105000"/>
                    <a:satMod val="109000"/>
                    <a:tint val="81000"/>
                  </a:schemeClr>
                </a:gs>
              </a:gsLst>
            </a:gradFill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rgbClr val="7030A0"/>
                  </a:solidFill>
                  <a:latin typeface="Foco Age UK" panose="020B0504050202020203" pitchFamily="34" charset="0"/>
                </a:rPr>
                <a:t>Having a voice</a:t>
              </a:r>
            </a:p>
          </p:txBody>
        </p:sp>
        <p:sp>
          <p:nvSpPr>
            <p:cNvPr id="12" name="Cloud 11">
              <a:extLst>
                <a:ext uri="{FF2B5EF4-FFF2-40B4-BE49-F238E27FC236}">
                  <a16:creationId xmlns:a16="http://schemas.microsoft.com/office/drawing/2014/main" id="{8EFE694E-4732-485B-B7C9-A3846C244EBC}"/>
                </a:ext>
              </a:extLst>
            </p:cNvPr>
            <p:cNvSpPr/>
            <p:nvPr/>
          </p:nvSpPr>
          <p:spPr>
            <a:xfrm>
              <a:off x="4971091" y="493384"/>
              <a:ext cx="3715709" cy="1250486"/>
            </a:xfrm>
            <a:prstGeom prst="cloud">
              <a:avLst/>
            </a:prstGeom>
            <a:gradFill>
              <a:gsLst>
                <a:gs pos="0">
                  <a:schemeClr val="accent6">
                    <a:satMod val="105000"/>
                    <a:tint val="67000"/>
                    <a:lumMod val="78000"/>
                    <a:lumOff val="22000"/>
                    <a:alpha val="20000"/>
                  </a:schemeClr>
                </a:gs>
                <a:gs pos="96000">
                  <a:schemeClr val="accent6">
                    <a:lumMod val="105000"/>
                    <a:satMod val="103000"/>
                    <a:tint val="73000"/>
                  </a:schemeClr>
                </a:gs>
                <a:gs pos="100000">
                  <a:schemeClr val="accent6">
                    <a:lumMod val="105000"/>
                    <a:satMod val="109000"/>
                    <a:tint val="81000"/>
                  </a:schemeClr>
                </a:gs>
              </a:gsLst>
            </a:gradFill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rgbClr val="7030A0"/>
                  </a:solidFill>
                  <a:latin typeface="Foco Age UK" panose="020B0504050202020203" pitchFamily="34" charset="0"/>
                </a:rPr>
                <a:t>Development opportunities </a:t>
              </a:r>
            </a:p>
          </p:txBody>
        </p:sp>
        <p:sp>
          <p:nvSpPr>
            <p:cNvPr id="13" name="Cloud 12">
              <a:extLst>
                <a:ext uri="{FF2B5EF4-FFF2-40B4-BE49-F238E27FC236}">
                  <a16:creationId xmlns:a16="http://schemas.microsoft.com/office/drawing/2014/main" id="{A3DDB7CC-7BBA-4A61-81E3-CCBF75BF18F7}"/>
                </a:ext>
              </a:extLst>
            </p:cNvPr>
            <p:cNvSpPr/>
            <p:nvPr/>
          </p:nvSpPr>
          <p:spPr>
            <a:xfrm>
              <a:off x="8862563" y="4021575"/>
              <a:ext cx="3329435" cy="1572522"/>
            </a:xfrm>
            <a:prstGeom prst="cloud">
              <a:avLst/>
            </a:prstGeom>
            <a:gradFill>
              <a:gsLst>
                <a:gs pos="0">
                  <a:schemeClr val="accent6">
                    <a:satMod val="105000"/>
                    <a:tint val="67000"/>
                    <a:lumMod val="78000"/>
                    <a:lumOff val="22000"/>
                    <a:alpha val="20000"/>
                  </a:schemeClr>
                </a:gs>
                <a:gs pos="96000">
                  <a:schemeClr val="accent6">
                    <a:lumMod val="105000"/>
                    <a:satMod val="103000"/>
                    <a:tint val="73000"/>
                  </a:schemeClr>
                </a:gs>
                <a:gs pos="100000">
                  <a:schemeClr val="accent6">
                    <a:lumMod val="105000"/>
                    <a:satMod val="109000"/>
                    <a:tint val="81000"/>
                  </a:schemeClr>
                </a:gs>
              </a:gsLst>
            </a:gradFill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rgbClr val="7030A0"/>
                  </a:solidFill>
                  <a:latin typeface="Foco Age UK" panose="020B0504050202020203" pitchFamily="34" charset="0"/>
                </a:rPr>
                <a:t>Redesigning jobs </a:t>
              </a:r>
            </a:p>
          </p:txBody>
        </p:sp>
        <p:sp>
          <p:nvSpPr>
            <p:cNvPr id="14" name="Cloud 13">
              <a:extLst>
                <a:ext uri="{FF2B5EF4-FFF2-40B4-BE49-F238E27FC236}">
                  <a16:creationId xmlns:a16="http://schemas.microsoft.com/office/drawing/2014/main" id="{1809FF13-AF09-4D32-81B3-597F8CFD49C9}"/>
                </a:ext>
              </a:extLst>
            </p:cNvPr>
            <p:cNvSpPr/>
            <p:nvPr/>
          </p:nvSpPr>
          <p:spPr>
            <a:xfrm>
              <a:off x="2689327" y="442714"/>
              <a:ext cx="2273200" cy="1183003"/>
            </a:xfrm>
            <a:prstGeom prst="cloud">
              <a:avLst/>
            </a:prstGeom>
            <a:gradFill>
              <a:gsLst>
                <a:gs pos="0">
                  <a:schemeClr val="accent6">
                    <a:satMod val="105000"/>
                    <a:tint val="67000"/>
                    <a:lumMod val="78000"/>
                    <a:lumOff val="22000"/>
                    <a:alpha val="20000"/>
                  </a:schemeClr>
                </a:gs>
                <a:gs pos="96000">
                  <a:schemeClr val="accent6">
                    <a:lumMod val="105000"/>
                    <a:satMod val="103000"/>
                    <a:tint val="73000"/>
                  </a:schemeClr>
                </a:gs>
                <a:gs pos="100000">
                  <a:schemeClr val="accent6">
                    <a:lumMod val="105000"/>
                    <a:satMod val="109000"/>
                    <a:tint val="81000"/>
                  </a:schemeClr>
                </a:gs>
              </a:gsLst>
            </a:gradFill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rgbClr val="7030A0"/>
                  </a:solidFill>
                  <a:latin typeface="Foco Age UK" panose="020B0504050202020203" pitchFamily="34" charset="0"/>
                </a:rPr>
                <a:t>Support</a:t>
              </a:r>
            </a:p>
          </p:txBody>
        </p:sp>
        <p:sp>
          <p:nvSpPr>
            <p:cNvPr id="15" name="Cloud 14">
              <a:extLst>
                <a:ext uri="{FF2B5EF4-FFF2-40B4-BE49-F238E27FC236}">
                  <a16:creationId xmlns:a16="http://schemas.microsoft.com/office/drawing/2014/main" id="{3FFE4A31-F329-4909-92D4-69840DC36EA4}"/>
                </a:ext>
              </a:extLst>
            </p:cNvPr>
            <p:cNvSpPr/>
            <p:nvPr/>
          </p:nvSpPr>
          <p:spPr>
            <a:xfrm>
              <a:off x="255690" y="155322"/>
              <a:ext cx="2433637" cy="1244423"/>
            </a:xfrm>
            <a:prstGeom prst="cloud">
              <a:avLst/>
            </a:prstGeom>
            <a:gradFill>
              <a:gsLst>
                <a:gs pos="0">
                  <a:schemeClr val="accent6">
                    <a:satMod val="105000"/>
                    <a:tint val="67000"/>
                    <a:lumMod val="78000"/>
                    <a:lumOff val="22000"/>
                    <a:alpha val="20000"/>
                  </a:schemeClr>
                </a:gs>
                <a:gs pos="96000">
                  <a:schemeClr val="accent6">
                    <a:lumMod val="105000"/>
                    <a:satMod val="103000"/>
                    <a:tint val="73000"/>
                  </a:schemeClr>
                </a:gs>
                <a:gs pos="100000">
                  <a:schemeClr val="accent6">
                    <a:lumMod val="105000"/>
                    <a:satMod val="109000"/>
                    <a:tint val="81000"/>
                  </a:schemeClr>
                </a:gs>
              </a:gsLst>
            </a:gradFill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rgbClr val="7030A0"/>
                  </a:solidFill>
                  <a:latin typeface="Foco Age UK" panose="020B0504050202020203" pitchFamily="34" charset="0"/>
                </a:rPr>
                <a:t>Trust </a:t>
              </a:r>
            </a:p>
          </p:txBody>
        </p:sp>
        <p:sp>
          <p:nvSpPr>
            <p:cNvPr id="16" name="Cloud 15">
              <a:extLst>
                <a:ext uri="{FF2B5EF4-FFF2-40B4-BE49-F238E27FC236}">
                  <a16:creationId xmlns:a16="http://schemas.microsoft.com/office/drawing/2014/main" id="{1D80045F-F48B-4F2F-9459-3136EB5431A4}"/>
                </a:ext>
              </a:extLst>
            </p:cNvPr>
            <p:cNvSpPr/>
            <p:nvPr/>
          </p:nvSpPr>
          <p:spPr>
            <a:xfrm>
              <a:off x="527379" y="5097631"/>
              <a:ext cx="2161948" cy="1063454"/>
            </a:xfrm>
            <a:prstGeom prst="cloud">
              <a:avLst/>
            </a:prstGeom>
            <a:gradFill>
              <a:gsLst>
                <a:gs pos="0">
                  <a:schemeClr val="accent6">
                    <a:satMod val="105000"/>
                    <a:tint val="67000"/>
                    <a:lumMod val="78000"/>
                    <a:lumOff val="22000"/>
                    <a:alpha val="20000"/>
                  </a:schemeClr>
                </a:gs>
                <a:gs pos="96000">
                  <a:schemeClr val="accent6">
                    <a:lumMod val="105000"/>
                    <a:satMod val="103000"/>
                    <a:tint val="73000"/>
                  </a:schemeClr>
                </a:gs>
                <a:gs pos="100000">
                  <a:schemeClr val="accent6">
                    <a:lumMod val="105000"/>
                    <a:satMod val="109000"/>
                    <a:tint val="81000"/>
                  </a:schemeClr>
                </a:gs>
              </a:gsLst>
            </a:gradFill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rgbClr val="7030A0"/>
                  </a:solidFill>
                  <a:latin typeface="Foco Age UK" panose="020B0504050202020203" pitchFamily="34" charset="0"/>
                </a:rPr>
                <a:t>Income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36" y="3248026"/>
            <a:ext cx="2412950" cy="19303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005" y="2416879"/>
            <a:ext cx="2345251" cy="18762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683" y="1719330"/>
            <a:ext cx="2170775" cy="1736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92275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Useful links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u="sng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https://www.ageuk.org.uk</a:t>
            </a:r>
          </a:p>
          <a:p>
            <a:r>
              <a:rPr lang="en-GB" u="sng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https://www.macmillan.org.uk/about-us/what-we-do/how-we-work/work-and-cancer</a:t>
            </a:r>
            <a:endParaRPr lang="en-GB" u="sng" dirty="0"/>
          </a:p>
          <a:p>
            <a:r>
              <a:rPr lang="en-GB" altLang="en-US" dirty="0"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https://www.bbc.co.uk/programmes/articles/54LtT3wQ1LPkfFMZbCNkHCF/nine-tips-to-help-you-cope-with-the-menopause</a:t>
            </a:r>
            <a:endParaRPr lang="en-GB" altLang="en-US" sz="4400" dirty="0">
              <a:latin typeface="Arial" panose="020B0604020202020204" pitchFamily="34" charset="0"/>
            </a:endParaRPr>
          </a:p>
          <a:p>
            <a:r>
              <a:rPr lang="en-GB" u="sng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https://www.cipd.co.uk/knowledge/culture/well-being/employee-financial-well-being#17459</a:t>
            </a:r>
            <a:endParaRPr lang="en-GB" u="sng" dirty="0"/>
          </a:p>
          <a:p>
            <a:r>
              <a:rPr lang="en-GB" u="sng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http://www.acas.org.uk/media/pdf/f/i/Managing-older-workers-a-report-for-acas.pdf</a:t>
            </a:r>
            <a:endParaRPr lang="en-GB" u="sng" dirty="0"/>
          </a:p>
          <a:p>
            <a:r>
              <a:rPr lang="en-GB" u="sng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www.cornwall.gov.uk/howareyou</a:t>
            </a:r>
            <a:endParaRPr lang="en-GB" u="sng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D4B540C8-6FA3-4AD5-A2FA-0006D9A658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>
              <a:solidFill>
                <a:srgbClr val="1417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984585"/>
      </p:ext>
    </p:extLst>
  </p:cSld>
  <p:clrMapOvr>
    <a:masterClrMapping/>
  </p:clrMapOvr>
  <p:transition spd="slow">
    <p:wipe dir="r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Questions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007269" y="3429000"/>
            <a:ext cx="6858000" cy="1655762"/>
          </a:xfrm>
        </p:spPr>
        <p:txBody>
          <a:bodyPr/>
          <a:lstStyle/>
          <a:p>
            <a:endParaRPr lang="en-GB" u="sng" dirty="0">
              <a:hlinkClick r:id="rId3"/>
            </a:endParaRPr>
          </a:p>
          <a:p>
            <a:endParaRPr lang="en-GB" u="sng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2845060356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27849" y="3573018"/>
            <a:ext cx="5688632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800" b="1" dirty="0">
                <a:latin typeface="Calibri" panose="020F0502020204030204" pitchFamily="34" charset="0"/>
                <a:cs typeface="Calibri" panose="020F0502020204030204" pitchFamily="34" charset="0"/>
              </a:rPr>
              <a:t>Graham Hicks</a:t>
            </a:r>
          </a:p>
          <a:p>
            <a:pPr algn="ctr"/>
            <a:r>
              <a:rPr lang="en-GB" sz="3000" dirty="0">
                <a:latin typeface="Calibri" panose="020F0502020204030204" pitchFamily="34" charset="0"/>
                <a:cs typeface="Calibri" panose="020F0502020204030204" pitchFamily="34" charset="0"/>
              </a:rPr>
              <a:t>Healthy Workplace </a:t>
            </a:r>
          </a:p>
          <a:p>
            <a:pPr algn="ctr"/>
            <a:endParaRPr lang="en-GB" sz="3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sz="4000" b="1" dirty="0">
                <a:latin typeface="Calibri" panose="020F0502020204030204" pitchFamily="34" charset="0"/>
                <a:cs typeface="Calibri" panose="020F0502020204030204" pitchFamily="34" charset="0"/>
              </a:rPr>
              <a:t>Updates</a:t>
            </a:r>
          </a:p>
        </p:txBody>
      </p:sp>
    </p:spTree>
    <p:extLst>
      <p:ext uri="{BB962C8B-B14F-4D97-AF65-F5344CB8AC3E}">
        <p14:creationId xmlns:p14="http://schemas.microsoft.com/office/powerpoint/2010/main" val="2246632387"/>
      </p:ext>
    </p:extLst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83959" y="1681112"/>
            <a:ext cx="7160773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/>
              <a:t>Natalie Chard</a:t>
            </a:r>
            <a:r>
              <a:rPr lang="en-GB" sz="3300" dirty="0"/>
              <a:t>   </a:t>
            </a:r>
            <a:r>
              <a:rPr lang="en-GB" sz="3300" b="1" dirty="0"/>
              <a:t> </a:t>
            </a:r>
          </a:p>
          <a:p>
            <a:pPr algn="ctr"/>
            <a:r>
              <a:rPr lang="en-GB" sz="3000" dirty="0"/>
              <a:t>The Cornwall Energy Recovery Centre</a:t>
            </a:r>
          </a:p>
          <a:p>
            <a:endParaRPr lang="en-GB" sz="2600" dirty="0"/>
          </a:p>
          <a:p>
            <a:pPr algn="ctr"/>
            <a:r>
              <a:rPr lang="en-GB" sz="2600" b="1" i="1" dirty="0"/>
              <a:t>Natasha, Amy, Lucy, Ben, </a:t>
            </a:r>
          </a:p>
          <a:p>
            <a:pPr algn="ctr"/>
            <a:r>
              <a:rPr lang="en-GB" sz="2600" b="1" i="1" dirty="0"/>
              <a:t>Carly, Jessica and Sheena</a:t>
            </a:r>
          </a:p>
          <a:p>
            <a:pPr algn="ctr"/>
            <a:r>
              <a:rPr lang="en-GB" sz="2600" b="1" dirty="0">
                <a:solidFill>
                  <a:srgbClr val="0070C0"/>
                </a:solidFill>
              </a:rPr>
              <a:t>AND a BIG!</a:t>
            </a:r>
          </a:p>
          <a:p>
            <a:pPr algn="ctr"/>
            <a:r>
              <a:rPr lang="en-GB" sz="3600" b="1" dirty="0"/>
              <a:t>Thank you</a:t>
            </a:r>
            <a:r>
              <a:rPr lang="en-GB" sz="3600" dirty="0"/>
              <a:t> </a:t>
            </a:r>
            <a:r>
              <a:rPr lang="en-GB" sz="2600" dirty="0"/>
              <a:t>to: All of </a:t>
            </a:r>
            <a:r>
              <a:rPr lang="en-GB" sz="3200" b="1" dirty="0"/>
              <a:t>You</a:t>
            </a:r>
            <a:r>
              <a:rPr lang="en-GB" sz="2600" dirty="0"/>
              <a:t> for coming today. </a:t>
            </a:r>
            <a:endParaRPr lang="en-GB" sz="2600" dirty="0">
              <a:sym typeface="Wingdings" panose="05000000000000000000" pitchFamily="2" charset="2"/>
            </a:endParaRPr>
          </a:p>
          <a:p>
            <a:endParaRPr lang="en-GB" sz="2200" b="1" i="1" dirty="0">
              <a:sym typeface="Wingdings" panose="05000000000000000000" pitchFamily="2" charset="2"/>
            </a:endParaRPr>
          </a:p>
          <a:p>
            <a:r>
              <a:rPr lang="en-GB" sz="2200" b="1" i="1" dirty="0">
                <a:sym typeface="Wingdings" panose="05000000000000000000" pitchFamily="2" charset="2"/>
              </a:rPr>
              <a:t>    </a:t>
            </a:r>
          </a:p>
          <a:p>
            <a:endParaRPr lang="en-GB" sz="2200" b="1" i="1" dirty="0">
              <a:solidFill>
                <a:srgbClr val="C00000"/>
              </a:solidFill>
              <a:sym typeface="Wingdings" panose="05000000000000000000" pitchFamily="2" charset="2"/>
            </a:endParaRPr>
          </a:p>
          <a:p>
            <a:r>
              <a:rPr lang="en-GB" sz="2200" b="1" i="1" dirty="0">
                <a:solidFill>
                  <a:srgbClr val="C00000"/>
                </a:solidFill>
                <a:sym typeface="Wingdings" panose="05000000000000000000" pitchFamily="2" charset="2"/>
              </a:rPr>
              <a:t>The Mini Tour will start at 12noon </a:t>
            </a:r>
            <a:r>
              <a:rPr lang="en-GB" sz="2200" b="1" i="1" dirty="0">
                <a:solidFill>
                  <a:srgbClr val="C00000"/>
                </a:solidFill>
              </a:rPr>
              <a:t> </a:t>
            </a:r>
          </a:p>
          <a:p>
            <a:endParaRPr lang="en-GB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1179280" y="260648"/>
            <a:ext cx="5256584" cy="630942"/>
          </a:xfrm>
          <a:prstGeom prst="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500" i="1" dirty="0"/>
              <a:t>A big thank you to…</a:t>
            </a:r>
            <a:endParaRPr lang="en-GB" sz="440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1" y="1052737"/>
            <a:ext cx="1800200" cy="658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Image result for Cartoon  tour group and gui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5" y="5013177"/>
            <a:ext cx="2979350" cy="1787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25424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31840" y="3068960"/>
            <a:ext cx="59046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latin typeface="Calibri" panose="020F0502020204030204" pitchFamily="34" charset="0"/>
                <a:cs typeface="Calibri" panose="020F0502020204030204" pitchFamily="34" charset="0"/>
              </a:rPr>
              <a:t>Dates for your diary:</a:t>
            </a:r>
          </a:p>
          <a:p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Beach Games - Friday 6</a:t>
            </a:r>
            <a:r>
              <a:rPr lang="en-GB" sz="24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 September – don’t forget to enter </a:t>
            </a:r>
            <a:r>
              <a:rPr lang="en-GB" sz="2400" b="1">
                <a:latin typeface="Calibri" panose="020F0502020204030204" pitchFamily="34" charset="0"/>
                <a:cs typeface="Calibri" panose="020F0502020204030204" pitchFamily="34" charset="0"/>
              </a:rPr>
              <a:t>your team!</a:t>
            </a:r>
          </a:p>
          <a:p>
            <a:endParaRPr lang="en-GB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Business Forum - Wednesday 13</a:t>
            </a:r>
            <a:r>
              <a:rPr lang="en-GB" sz="24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 November</a:t>
            </a:r>
          </a:p>
          <a:p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(Men and Women’s health) </a:t>
            </a:r>
          </a:p>
        </p:txBody>
      </p:sp>
    </p:spTree>
    <p:extLst>
      <p:ext uri="{BB962C8B-B14F-4D97-AF65-F5344CB8AC3E}">
        <p14:creationId xmlns:p14="http://schemas.microsoft.com/office/powerpoint/2010/main" val="2750535699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556" y="1007186"/>
            <a:ext cx="8244916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600" b="1" dirty="0">
                <a:solidFill>
                  <a:schemeClr val="accent4">
                    <a:lumMod val="75000"/>
                  </a:schemeClr>
                </a:solidFill>
              </a:rPr>
              <a:t>Natasha Howard: </a:t>
            </a:r>
          </a:p>
          <a:p>
            <a:pPr algn="ctr"/>
            <a:r>
              <a:rPr lang="en-GB" sz="2000" b="1" dirty="0"/>
              <a:t>Healthy Workplace Team Lead</a:t>
            </a:r>
          </a:p>
          <a:p>
            <a:endParaRPr lang="en-GB" sz="2400" b="1" dirty="0"/>
          </a:p>
          <a:p>
            <a:r>
              <a:rPr lang="en-GB" sz="2400" b="1" dirty="0">
                <a:solidFill>
                  <a:schemeClr val="accent4">
                    <a:lumMod val="75000"/>
                  </a:schemeClr>
                </a:solidFill>
              </a:rPr>
              <a:t>Amy Bromfield</a:t>
            </a:r>
            <a:r>
              <a:rPr lang="en-GB" sz="2400" b="1" dirty="0"/>
              <a:t>:</a:t>
            </a:r>
            <a:r>
              <a:rPr lang="en-GB" sz="2000" b="1" dirty="0"/>
              <a:t> Healthy Lifestyle Delivery Advisor:  </a:t>
            </a:r>
            <a:r>
              <a:rPr lang="en-GB" sz="2000" dirty="0"/>
              <a:t>leading on weight management and healthy eating / Award Assessment and support</a:t>
            </a:r>
          </a:p>
          <a:p>
            <a:endParaRPr lang="en-GB" sz="2000" b="1" dirty="0"/>
          </a:p>
          <a:p>
            <a:r>
              <a:rPr lang="en-GB" sz="2400" b="1" dirty="0">
                <a:solidFill>
                  <a:schemeClr val="accent4">
                    <a:lumMod val="75000"/>
                  </a:schemeClr>
                </a:solidFill>
              </a:rPr>
              <a:t>Lucy Brown</a:t>
            </a:r>
            <a:r>
              <a:rPr lang="en-GB" sz="2400" b="1" dirty="0"/>
              <a:t>: </a:t>
            </a:r>
            <a:r>
              <a:rPr lang="en-GB" sz="2000" b="1" dirty="0"/>
              <a:t>Healthy Lifestyle Delivery Advisor: </a:t>
            </a:r>
            <a:r>
              <a:rPr lang="en-GB" sz="2000" dirty="0"/>
              <a:t>leading on musculoskeletal health / Joint pain / the Micro Award specialising in supporting small businesses of 1-9 personnel plus; Award Assessment and support </a:t>
            </a:r>
          </a:p>
          <a:p>
            <a:endParaRPr lang="en-GB" sz="2000" dirty="0"/>
          </a:p>
          <a:p>
            <a:r>
              <a:rPr lang="en-GB" sz="2400" b="1" dirty="0">
                <a:solidFill>
                  <a:schemeClr val="accent4">
                    <a:lumMod val="75000"/>
                  </a:schemeClr>
                </a:solidFill>
              </a:rPr>
              <a:t>Ben Harris</a:t>
            </a:r>
            <a:r>
              <a:rPr lang="en-GB" sz="2400" b="1" dirty="0"/>
              <a:t>: </a:t>
            </a:r>
            <a:r>
              <a:rPr lang="en-GB" sz="2000" b="1" dirty="0"/>
              <a:t>Healthy Lifestyle Delivery Advisor: </a:t>
            </a:r>
            <a:r>
              <a:rPr lang="en-GB" sz="2000" dirty="0"/>
              <a:t>leading on physical activity  / Award assessment and support</a:t>
            </a:r>
            <a:endParaRPr lang="en-GB" sz="2400" b="1" dirty="0"/>
          </a:p>
          <a:p>
            <a:endParaRPr lang="en-GB" sz="2000" b="1" dirty="0">
              <a:solidFill>
                <a:srgbClr val="7030A0"/>
              </a:solidFill>
            </a:endParaRPr>
          </a:p>
          <a:p>
            <a:r>
              <a:rPr lang="en-GB" sz="2400" b="1" dirty="0">
                <a:solidFill>
                  <a:schemeClr val="accent4">
                    <a:lumMod val="75000"/>
                  </a:schemeClr>
                </a:solidFill>
              </a:rPr>
              <a:t>Graham Hicks</a:t>
            </a:r>
            <a:r>
              <a:rPr lang="en-GB" sz="2400" b="1" dirty="0"/>
              <a:t>: </a:t>
            </a:r>
            <a:r>
              <a:rPr lang="en-GB" sz="2000" b="1" dirty="0"/>
              <a:t>Outreach Health Check Practitioner </a:t>
            </a:r>
            <a:r>
              <a:rPr lang="en-GB" sz="2000" dirty="0"/>
              <a:t>delivering free NHS Health Checks for people aged 40 – 74 years.  Addressing: BP, Cholesterol, BMI etc.  Assessing the risk of: Stroke and Cardiovascular disease in the next 10 years.</a:t>
            </a:r>
            <a:endParaRPr lang="en-GB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67545" y="332656"/>
            <a:ext cx="5040560" cy="52322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GB" sz="2800" b="1" dirty="0"/>
              <a:t>The Healthy Workplace Team</a:t>
            </a:r>
            <a:endParaRPr lang="en-GB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8319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3" y="454273"/>
            <a:ext cx="554461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rgbClr val="0070C0"/>
                </a:solidFill>
                <a:cs typeface="Arial" panose="020B0604020202020204" pitchFamily="34" charset="0"/>
              </a:rPr>
              <a:t>Wellbeing and Physical Activity Offer</a:t>
            </a:r>
          </a:p>
          <a:p>
            <a:r>
              <a:rPr lang="en-GB" dirty="0"/>
              <a:t>A diverse range of wellbeing &amp; physical activity partners offering free taster sessions or discounts for all Healthy Workplace members to promote to their staff to access &amp; enjoy.  Some of the providers are willing to come into your workplace and deliver sessions during lunchtimes or at other times during the day.</a:t>
            </a:r>
          </a:p>
          <a:p>
            <a:endParaRPr lang="en-GB" dirty="0"/>
          </a:p>
          <a:p>
            <a:r>
              <a:rPr lang="en-GB" dirty="0"/>
              <a:t>To access the Wellbeing and Physical Activity Offer just login and in the top corner you will see a purple box. Simply click on the wellbeing and physical activity offer to view the providers.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42" b="49935"/>
          <a:stretch/>
        </p:blipFill>
        <p:spPr bwMode="auto">
          <a:xfrm>
            <a:off x="371155" y="4107169"/>
            <a:ext cx="4560206" cy="2380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Arrow Connector 16"/>
          <p:cNvCxnSpPr/>
          <p:nvPr/>
        </p:nvCxnSpPr>
        <p:spPr>
          <a:xfrm flipH="1">
            <a:off x="3779912" y="5409062"/>
            <a:ext cx="647391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660233" y="1124744"/>
            <a:ext cx="1639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New Providers: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047" y="1668809"/>
            <a:ext cx="1487940" cy="9039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5664635"/>
            <a:ext cx="3333750" cy="857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0" name="Picture 6" descr="https://www.behealthyatwork.org/workplacemassag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293" y="4258091"/>
            <a:ext cx="1781534" cy="118792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708" y="2659396"/>
            <a:ext cx="1434119" cy="14525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9" t="9040" r="13200" b="8560"/>
          <a:stretch/>
        </p:blipFill>
        <p:spPr bwMode="auto">
          <a:xfrm>
            <a:off x="5972262" y="2635677"/>
            <a:ext cx="1321956" cy="14736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120" y="1822543"/>
            <a:ext cx="1699293" cy="6174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6" name="Picture 12" descr="Thrive with Al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217" y="4217578"/>
            <a:ext cx="1251632" cy="126895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42954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30720" y="1040886"/>
            <a:ext cx="72243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3200" dirty="0">
                <a:solidFill>
                  <a:prstClr val="black">
                    <a:lumMod val="85000"/>
                    <a:lumOff val="15000"/>
                  </a:prstClr>
                </a:solidFill>
                <a:cs typeface="Calibri" panose="020F0502020204030204" pitchFamily="34" charset="0"/>
              </a:rPr>
              <a:t>Healthy Workplace Award Assessments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2800" dirty="0">
                <a:solidFill>
                  <a:prstClr val="black">
                    <a:lumMod val="85000"/>
                    <a:lumOff val="15000"/>
                  </a:prstClr>
                </a:solidFill>
                <a:cs typeface="Calibri" panose="020F0502020204030204" pitchFamily="34" charset="0"/>
              </a:rPr>
              <a:t>are open until the end of November so book in your assessments soon as spaces are filling up!</a:t>
            </a:r>
          </a:p>
        </p:txBody>
      </p:sp>
      <p:sp>
        <p:nvSpPr>
          <p:cNvPr id="4" name="AutoShape 2" descr="Image result for sorry closed sig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595454"/>
            <a:ext cx="2183806" cy="3209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6372201" y="2595453"/>
            <a:ext cx="2036063" cy="327844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AutoShape 4" descr="Image result for sorry closed sign"/>
          <p:cNvSpPr>
            <a:spLocks noChangeAspect="1" noChangeArrowheads="1"/>
          </p:cNvSpPr>
          <p:nvPr/>
        </p:nvSpPr>
        <p:spPr bwMode="auto">
          <a:xfrm>
            <a:off x="30797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595455"/>
            <a:ext cx="2197950" cy="3209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226" y="2587319"/>
            <a:ext cx="2177920" cy="3217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3419872" y="2595454"/>
            <a:ext cx="2020562" cy="327844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612776" y="2595453"/>
            <a:ext cx="2015009" cy="327844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71112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Free nhs health check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3" y="1449234"/>
            <a:ext cx="2847827" cy="392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79712" y="191544"/>
            <a:ext cx="432048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Free NHS Health Checks </a:t>
            </a:r>
          </a:p>
          <a:p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122071" y="954009"/>
            <a:ext cx="5674065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To be eligible for a free NHS Health Check you must</a:t>
            </a:r>
            <a:r>
              <a:rPr lang="en-GB" sz="1600" b="1" dirty="0"/>
              <a:t> NOT </a:t>
            </a:r>
            <a:r>
              <a:rPr lang="en-GB" sz="1600" dirty="0"/>
              <a:t>have any of the following existing health conditions or exemptions:</a:t>
            </a:r>
          </a:p>
          <a:p>
            <a:pPr lvl="0"/>
            <a:endParaRPr lang="en-GB" sz="1600" b="1" dirty="0"/>
          </a:p>
          <a:p>
            <a:pPr lvl="0"/>
            <a:r>
              <a:rPr lang="en-GB" sz="1600" b="1" dirty="0"/>
              <a:t>NOT Attended a NHS Health Check in the last 5 years</a:t>
            </a:r>
            <a:endParaRPr lang="en-GB" sz="1600" dirty="0"/>
          </a:p>
          <a:p>
            <a:pPr lvl="0"/>
            <a:r>
              <a:rPr lang="en-GB" sz="1600" b="1" dirty="0"/>
              <a:t>You must be aged between </a:t>
            </a:r>
            <a:r>
              <a:rPr lang="en-GB" sz="1600" b="1" dirty="0">
                <a:solidFill>
                  <a:srgbClr val="FF0000"/>
                </a:solidFill>
              </a:rPr>
              <a:t>40</a:t>
            </a:r>
            <a:r>
              <a:rPr lang="en-GB" sz="1600" b="1" dirty="0"/>
              <a:t> and </a:t>
            </a:r>
            <a:r>
              <a:rPr lang="en-GB" sz="1600" b="1" dirty="0">
                <a:solidFill>
                  <a:srgbClr val="FF0000"/>
                </a:solidFill>
              </a:rPr>
              <a:t>74</a:t>
            </a:r>
            <a:r>
              <a:rPr lang="en-GB" sz="1600" b="1" dirty="0"/>
              <a:t> Years of age</a:t>
            </a:r>
            <a:endParaRPr lang="en-GB" sz="1600" dirty="0"/>
          </a:p>
          <a:p>
            <a:pPr lvl="0"/>
            <a:r>
              <a:rPr lang="en-GB" sz="1600" b="1" dirty="0"/>
              <a:t>You must live in Cornwall</a:t>
            </a:r>
            <a:endParaRPr lang="en-GB" sz="1600" dirty="0"/>
          </a:p>
          <a:p>
            <a:r>
              <a:rPr lang="en-GB" dirty="0"/>
              <a:t> </a:t>
            </a:r>
            <a:r>
              <a:rPr lang="en-GB" sz="1600" dirty="0"/>
              <a:t>ALSO: Have you been diagnosed with any of the following health    conditions?</a:t>
            </a:r>
          </a:p>
          <a:p>
            <a:r>
              <a:rPr lang="en-GB" sz="1600" b="1" dirty="0"/>
              <a:t>Coronary Heart Disease</a:t>
            </a:r>
            <a:endParaRPr lang="en-GB" sz="1600" dirty="0"/>
          </a:p>
          <a:p>
            <a:pPr lvl="0"/>
            <a:r>
              <a:rPr lang="en-GB" sz="1600" b="1" dirty="0"/>
              <a:t>Chronic Kidney Disease (CKD)</a:t>
            </a:r>
            <a:endParaRPr lang="en-GB" sz="1600" dirty="0"/>
          </a:p>
          <a:p>
            <a:pPr lvl="0"/>
            <a:r>
              <a:rPr lang="en-GB" sz="1600" b="1" dirty="0"/>
              <a:t>Diabetes</a:t>
            </a:r>
            <a:endParaRPr lang="en-GB" sz="1600" dirty="0"/>
          </a:p>
          <a:p>
            <a:pPr lvl="0"/>
            <a:r>
              <a:rPr lang="en-GB" sz="1600" b="1" dirty="0"/>
              <a:t>Hypertension </a:t>
            </a:r>
            <a:r>
              <a:rPr lang="en-GB" sz="1600" dirty="0"/>
              <a:t>(high blood pressure)</a:t>
            </a:r>
          </a:p>
          <a:p>
            <a:pPr lvl="0"/>
            <a:r>
              <a:rPr lang="en-GB" sz="1600" b="1" dirty="0"/>
              <a:t>Atrial Fibrillation </a:t>
            </a:r>
            <a:r>
              <a:rPr lang="en-GB" sz="1600" dirty="0"/>
              <a:t>(irregular heartbeat)</a:t>
            </a:r>
          </a:p>
          <a:p>
            <a:pPr lvl="0"/>
            <a:r>
              <a:rPr lang="en-GB" sz="1600" b="1" dirty="0"/>
              <a:t>Transient Ischaemic Attack (TIA)</a:t>
            </a:r>
            <a:endParaRPr lang="en-GB" sz="1600" dirty="0"/>
          </a:p>
          <a:p>
            <a:pPr lvl="0"/>
            <a:r>
              <a:rPr lang="en-GB" sz="1600" b="1" dirty="0"/>
              <a:t>Hypocholesterolaemia </a:t>
            </a:r>
            <a:r>
              <a:rPr lang="en-GB" sz="1600" dirty="0"/>
              <a:t>(high cholesterol)</a:t>
            </a:r>
          </a:p>
          <a:p>
            <a:pPr lvl="0"/>
            <a:r>
              <a:rPr lang="en-GB" sz="1600" b="1" dirty="0"/>
              <a:t>Heart Failure</a:t>
            </a:r>
            <a:endParaRPr lang="en-GB" sz="1600" dirty="0"/>
          </a:p>
          <a:p>
            <a:pPr lvl="0"/>
            <a:r>
              <a:rPr lang="en-GB" sz="1600" b="1" dirty="0"/>
              <a:t>Peripheral Arterial Disease </a:t>
            </a:r>
            <a:r>
              <a:rPr lang="en-GB" sz="1600" dirty="0"/>
              <a:t>(reduction of blood flow  clogged arteries, leg pain).</a:t>
            </a:r>
          </a:p>
          <a:p>
            <a:pPr lvl="0"/>
            <a:r>
              <a:rPr lang="en-GB" sz="1600" b="1" dirty="0"/>
              <a:t>Stroke</a:t>
            </a:r>
            <a:endParaRPr lang="en-GB" sz="1600" dirty="0"/>
          </a:p>
          <a:p>
            <a:pPr lvl="0"/>
            <a:r>
              <a:rPr lang="en-GB" sz="1600" b="1" dirty="0"/>
              <a:t>Taking Statins  </a:t>
            </a:r>
            <a:endParaRPr lang="en-GB" sz="1600" dirty="0"/>
          </a:p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323528" y="6309320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i="1" dirty="0"/>
              <a:t>See Graham for dates &amp; availability</a:t>
            </a:r>
          </a:p>
        </p:txBody>
      </p:sp>
    </p:spTree>
    <p:extLst>
      <p:ext uri="{BB962C8B-B14F-4D97-AF65-F5344CB8AC3E}">
        <p14:creationId xmlns:p14="http://schemas.microsoft.com/office/powerpoint/2010/main" val="2142357325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ontent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Office Theme">
  <a:themeElements>
    <a:clrScheme name="AgeUK">
      <a:dk1>
        <a:srgbClr val="141760"/>
      </a:dk1>
      <a:lt1>
        <a:srgbClr val="FFFFFF"/>
      </a:lt1>
      <a:dk2>
        <a:srgbClr val="55225D"/>
      </a:dk2>
      <a:lt2>
        <a:srgbClr val="FBAD18"/>
      </a:lt2>
      <a:accent1>
        <a:srgbClr val="007DAD"/>
      </a:accent1>
      <a:accent2>
        <a:srgbClr val="73498C"/>
      </a:accent2>
      <a:accent3>
        <a:srgbClr val="6D9C2D"/>
      </a:accent3>
      <a:accent4>
        <a:srgbClr val="00A65B"/>
      </a:accent4>
      <a:accent5>
        <a:srgbClr val="ED5913"/>
      </a:accent5>
      <a:accent6>
        <a:srgbClr val="CB007A"/>
      </a:accent6>
      <a:hlink>
        <a:srgbClr val="00AEEF"/>
      </a:hlink>
      <a:folHlink>
        <a:srgbClr val="9E005E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3701</TotalTime>
  <Words>972</Words>
  <Application>Microsoft Office PowerPoint</Application>
  <PresentationFormat>On-screen Show (4:3)</PresentationFormat>
  <Paragraphs>170</Paragraphs>
  <Slides>51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51</vt:i4>
      </vt:variant>
    </vt:vector>
  </HeadingPairs>
  <TitlesOfParts>
    <vt:vector size="60" baseType="lpstr">
      <vt:lpstr>Arial</vt:lpstr>
      <vt:lpstr>Calibri</vt:lpstr>
      <vt:lpstr>Foco Age UK</vt:lpstr>
      <vt:lpstr>FS Me</vt:lpstr>
      <vt:lpstr>Wingdings</vt:lpstr>
      <vt:lpstr>Default Design</vt:lpstr>
      <vt:lpstr>content slide</vt:lpstr>
      <vt:lpstr>Office Theme</vt:lpstr>
      <vt:lpstr>1_Office Theme</vt:lpstr>
      <vt:lpstr>PowerPoint Presentation</vt:lpstr>
      <vt:lpstr>PowerPoint Presentation</vt:lpstr>
      <vt:lpstr>PowerPoint Presentation</vt:lpstr>
      <vt:lpstr>Audience participation time!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Age UK Cornwall &amp; The  Isles of Scilly </vt:lpstr>
      <vt:lpstr>Making well-being a reality</vt:lpstr>
      <vt:lpstr>Making well-being a reality</vt:lpstr>
      <vt:lpstr>Good practice in the workplace</vt:lpstr>
      <vt:lpstr>PowerPoint Presentation</vt:lpstr>
      <vt:lpstr>PowerPoint Presentation</vt:lpstr>
      <vt:lpstr>Useful links</vt:lpstr>
      <vt:lpstr>Questions</vt:lpstr>
      <vt:lpstr>PowerPoint Presentation</vt:lpstr>
      <vt:lpstr>PowerPoint Presentation</vt:lpstr>
    </vt:vector>
  </TitlesOfParts>
  <Company>Cornwall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Hicks Graham</dc:creator>
  <cp:lastModifiedBy>Howard Natasha</cp:lastModifiedBy>
  <cp:revision>158</cp:revision>
  <cp:lastPrinted>2018-05-10T13:33:16Z</cp:lastPrinted>
  <dcterms:created xsi:type="dcterms:W3CDTF">2018-04-23T08:56:18Z</dcterms:created>
  <dcterms:modified xsi:type="dcterms:W3CDTF">2020-02-20T12:33:00Z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5bade86-969a-4cfc-8d70-99d1f0adeaba_Enabled">
    <vt:lpwstr>True</vt:lpwstr>
  </property>
  <property fmtid="{D5CDD505-2E9C-101B-9397-08002B2CF9AE}" pid="3" name="MSIP_Label_65bade86-969a-4cfc-8d70-99d1f0adeaba_SiteId">
    <vt:lpwstr>efaa16aa-d1de-4d58-ba2e-2833fdfdd29f</vt:lpwstr>
  </property>
  <property fmtid="{D5CDD505-2E9C-101B-9397-08002B2CF9AE}" pid="4" name="MSIP_Label_65bade86-969a-4cfc-8d70-99d1f0adeaba_Owner">
    <vt:lpwstr>Natasha.Howard@cornwall.gov.uk</vt:lpwstr>
  </property>
  <property fmtid="{D5CDD505-2E9C-101B-9397-08002B2CF9AE}" pid="5" name="MSIP_Label_65bade86-969a-4cfc-8d70-99d1f0adeaba_SetDate">
    <vt:lpwstr>2020-02-20T12:32:15.7454489Z</vt:lpwstr>
  </property>
  <property fmtid="{D5CDD505-2E9C-101B-9397-08002B2CF9AE}" pid="6" name="MSIP_Label_65bade86-969a-4cfc-8d70-99d1f0adeaba_Name">
    <vt:lpwstr>CONTROLLED</vt:lpwstr>
  </property>
  <property fmtid="{D5CDD505-2E9C-101B-9397-08002B2CF9AE}" pid="7" name="MSIP_Label_65bade86-969a-4cfc-8d70-99d1f0adeaba_Application">
    <vt:lpwstr>Microsoft Azure Information Protection</vt:lpwstr>
  </property>
  <property fmtid="{D5CDD505-2E9C-101B-9397-08002B2CF9AE}" pid="8" name="MSIP_Label_65bade86-969a-4cfc-8d70-99d1f0adeaba_Extended_MSFT_Method">
    <vt:lpwstr>Automatic</vt:lpwstr>
  </property>
  <property fmtid="{D5CDD505-2E9C-101B-9397-08002B2CF9AE}" pid="9" name="Sensitivity">
    <vt:lpwstr>CONTROLLED</vt:lpwstr>
  </property>
</Properties>
</file>