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6"/>
  </p:notesMasterIdLst>
  <p:handoutMasterIdLst>
    <p:handoutMasterId r:id="rId17"/>
  </p:handoutMasterIdLst>
  <p:sldIdLst>
    <p:sldId id="258" r:id="rId3"/>
    <p:sldId id="262" r:id="rId4"/>
    <p:sldId id="260" r:id="rId5"/>
    <p:sldId id="261" r:id="rId6"/>
    <p:sldId id="263" r:id="rId7"/>
    <p:sldId id="265" r:id="rId8"/>
    <p:sldId id="264" r:id="rId9"/>
    <p:sldId id="266" r:id="rId10"/>
    <p:sldId id="267" r:id="rId11"/>
    <p:sldId id="269" r:id="rId12"/>
    <p:sldId id="270" r:id="rId13"/>
    <p:sldId id="268" r:id="rId14"/>
    <p:sldId id="259" r:id="rId1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D3C"/>
    <a:srgbClr val="6D3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570" autoAdjust="0"/>
  </p:normalViewPr>
  <p:slideViewPr>
    <p:cSldViewPr>
      <p:cViewPr varScale="1">
        <p:scale>
          <a:sx n="74" d="100"/>
          <a:sy n="74" d="100"/>
        </p:scale>
        <p:origin x="129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675">
              <a:defRPr sz="1300" smtClean="0"/>
            </a:lvl1pPr>
          </a:lstStyle>
          <a:p>
            <a:pPr>
              <a:defRPr/>
            </a:pPr>
            <a:endParaRPr lang="en-GB" altLang="en-US"/>
          </a:p>
        </p:txBody>
      </p:sp>
      <p:sp>
        <p:nvSpPr>
          <p:cNvPr id="46083"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675">
              <a:defRPr sz="1300" smtClean="0"/>
            </a:lvl1pPr>
          </a:lstStyle>
          <a:p>
            <a:pPr>
              <a:defRPr/>
            </a:pPr>
            <a:endParaRPr lang="en-GB" altLang="en-US"/>
          </a:p>
        </p:txBody>
      </p:sp>
      <p:sp>
        <p:nvSpPr>
          <p:cNvPr id="46084"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675">
              <a:defRPr sz="1300" smtClean="0"/>
            </a:lvl1pPr>
          </a:lstStyle>
          <a:p>
            <a:pPr>
              <a:defRPr/>
            </a:pPr>
            <a:endParaRPr lang="en-GB" altLang="en-US"/>
          </a:p>
        </p:txBody>
      </p:sp>
      <p:sp>
        <p:nvSpPr>
          <p:cNvPr id="46085"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675">
              <a:defRPr sz="1300" smtClean="0"/>
            </a:lvl1pPr>
          </a:lstStyle>
          <a:p>
            <a:pPr>
              <a:defRPr/>
            </a:pPr>
            <a:fld id="{81D3DBA3-1FD3-4A5A-A811-25BE1EAC5E03}" type="slidenum">
              <a:rPr lang="en-GB" altLang="en-US"/>
              <a:pPr>
                <a:defRPr/>
              </a:pPr>
              <a:t>‹#›</a:t>
            </a:fld>
            <a:endParaRPr lang="en-GB" altLang="en-US"/>
          </a:p>
        </p:txBody>
      </p:sp>
    </p:spTree>
    <p:extLst>
      <p:ext uri="{BB962C8B-B14F-4D97-AF65-F5344CB8AC3E}">
        <p14:creationId xmlns:p14="http://schemas.microsoft.com/office/powerpoint/2010/main" val="2837190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lvl1pPr defTabSz="882650">
              <a:defRPr sz="1200" smtClean="0"/>
            </a:lvl1pPr>
          </a:lstStyle>
          <a:p>
            <a:pPr>
              <a:defRPr/>
            </a:pPr>
            <a:endParaRPr lang="en-GB" altLang="en-US"/>
          </a:p>
        </p:txBody>
      </p:sp>
      <p:sp>
        <p:nvSpPr>
          <p:cNvPr id="49155"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lvl1pPr algn="r" defTabSz="882650">
              <a:defRPr sz="1200" smtClean="0"/>
            </a:lvl1pPr>
          </a:lstStyle>
          <a:p>
            <a:pPr>
              <a:defRPr/>
            </a:pPr>
            <a:endParaRPr lang="en-GB" altLang="en-US"/>
          </a:p>
        </p:txBody>
      </p:sp>
      <p:sp>
        <p:nvSpPr>
          <p:cNvPr id="410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9158"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b" anchorCtr="0" compatLnSpc="1">
            <a:prstTxWarp prst="textNoShape">
              <a:avLst/>
            </a:prstTxWarp>
          </a:bodyPr>
          <a:lstStyle>
            <a:lvl1pPr defTabSz="882650">
              <a:defRPr sz="1200" smtClean="0"/>
            </a:lvl1pPr>
          </a:lstStyle>
          <a:p>
            <a:pPr>
              <a:defRPr/>
            </a:pPr>
            <a:endParaRPr lang="en-GB" altLang="en-US"/>
          </a:p>
        </p:txBody>
      </p:sp>
      <p:sp>
        <p:nvSpPr>
          <p:cNvPr id="49159"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b" anchorCtr="0" compatLnSpc="1">
            <a:prstTxWarp prst="textNoShape">
              <a:avLst/>
            </a:prstTxWarp>
          </a:bodyPr>
          <a:lstStyle>
            <a:lvl1pPr algn="r" defTabSz="882650">
              <a:defRPr sz="1200" smtClean="0"/>
            </a:lvl1pPr>
          </a:lstStyle>
          <a:p>
            <a:pPr>
              <a:defRPr/>
            </a:pPr>
            <a:fld id="{72B56E2D-A783-41EA-80E3-5912B4BA7519}" type="slidenum">
              <a:rPr lang="en-GB" altLang="en-US"/>
              <a:pPr>
                <a:defRPr/>
              </a:pPr>
              <a:t>‹#›</a:t>
            </a:fld>
            <a:endParaRPr lang="en-GB" altLang="en-US"/>
          </a:p>
        </p:txBody>
      </p:sp>
    </p:spTree>
    <p:extLst>
      <p:ext uri="{BB962C8B-B14F-4D97-AF65-F5344CB8AC3E}">
        <p14:creationId xmlns:p14="http://schemas.microsoft.com/office/powerpoint/2010/main" val="2618059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020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58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9872" y="973840"/>
            <a:ext cx="3744416" cy="144521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040" y="1297241"/>
            <a:ext cx="3491880" cy="5156095"/>
          </a:xfrm>
          <a:prstGeom prst="rect">
            <a:avLst/>
          </a:prstGeom>
        </p:spPr>
      </p:pic>
      <p:sp>
        <p:nvSpPr>
          <p:cNvPr id="5"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BA7068C7-35F3-4692-99FD-79F5597822D0}"/>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ct val="0"/>
              </a:spcBef>
              <a:spcAft>
                <a:spcPct val="0"/>
              </a:spcAft>
            </a:pPr>
            <a:r>
              <a:rPr lang="en-GB" sz="1000">
                <a:solidFill>
                  <a:srgbClr val="FF8C00"/>
                </a:solidFill>
                <a:latin typeface="Calibri" panose="020F0502020204030204" pitchFamily="34" charset="0"/>
              </a:rPr>
              <a:t>Information Classification: CONTROLLED</a:t>
            </a:r>
          </a:p>
        </p:txBody>
      </p:sp>
    </p:spTree>
  </p:cSld>
  <p:clrMap bg1="lt1" tx1="dk1" bg2="lt2" tx2="dk2" accent1="accent1" accent2="accent2" accent3="accent3" accent4="accent4" accent5="accent5" accent6="accent6" hlink="hlink" folHlink="folHlink"/>
  <p:sldLayoutIdLst>
    <p:sldLayoutId id="2147483650"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260648"/>
            <a:ext cx="1944216" cy="750399"/>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72200" y="2937982"/>
            <a:ext cx="3464128" cy="4091417"/>
          </a:xfrm>
          <a:prstGeom prst="rect">
            <a:avLst/>
          </a:prstGeom>
        </p:spPr>
      </p:pic>
      <p:sp>
        <p:nvSpPr>
          <p:cNvPr id="4"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6532AA2D-6AB7-4CE5-B7C7-BB6D7CC58A7F}"/>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ct val="0"/>
              </a:spcBef>
              <a:spcAft>
                <a:spcPct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898152382"/>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2852936"/>
            <a:ext cx="3756991" cy="1815882"/>
          </a:xfrm>
          <a:prstGeom prst="rect">
            <a:avLst/>
          </a:prstGeom>
          <a:noFill/>
        </p:spPr>
        <p:txBody>
          <a:bodyPr wrap="square" rtlCol="0">
            <a:spAutoFit/>
          </a:bodyPr>
          <a:lstStyle/>
          <a:p>
            <a:r>
              <a:rPr lang="en-GB" sz="4000" b="1" dirty="0">
                <a:solidFill>
                  <a:srgbClr val="EE3D3C"/>
                </a:solidFill>
                <a:latin typeface="Calibri" panose="020F0502020204030204" pitchFamily="34" charset="0"/>
                <a:cs typeface="Calibri" panose="020F0502020204030204" pitchFamily="34" charset="0"/>
              </a:rPr>
              <a:t>Time2Eat</a:t>
            </a:r>
          </a:p>
          <a:p>
            <a:r>
              <a:rPr lang="en-GB" sz="4000" b="1" dirty="0">
                <a:solidFill>
                  <a:srgbClr val="EE3D3C"/>
                </a:solidFill>
                <a:latin typeface="Calibri" panose="020F0502020204030204" pitchFamily="34" charset="0"/>
                <a:cs typeface="Calibri" panose="020F0502020204030204" pitchFamily="34" charset="0"/>
              </a:rPr>
              <a:t>Practical Ideas </a:t>
            </a:r>
          </a:p>
          <a:p>
            <a:endParaRPr lang="en-GB" sz="3200" dirty="0">
              <a:solidFill>
                <a:srgbClr val="EE3D3C"/>
              </a:solidFill>
              <a:latin typeface="Calibri" panose="020F0502020204030204" pitchFamily="34" charset="0"/>
              <a:cs typeface="Calibri" panose="020F0502020204030204" pitchFamily="34" charset="0"/>
            </a:endParaRPr>
          </a:p>
        </p:txBody>
      </p:sp>
      <p:sp>
        <p:nvSpPr>
          <p:cNvPr id="4" name="TextBox 3"/>
          <p:cNvSpPr txBox="1"/>
          <p:nvPr/>
        </p:nvSpPr>
        <p:spPr>
          <a:xfrm>
            <a:off x="3419872" y="4391805"/>
            <a:ext cx="3756991" cy="461665"/>
          </a:xfrm>
          <a:prstGeom prst="rect">
            <a:avLst/>
          </a:prstGeom>
          <a:noFill/>
        </p:spPr>
        <p:txBody>
          <a:bodyPr wrap="none" rtlCol="0">
            <a:spAutoFit/>
          </a:bodyPr>
          <a:lstStyle/>
          <a:p>
            <a:r>
              <a:rPr lang="en-GB" sz="2400" dirty="0">
                <a:solidFill>
                  <a:srgbClr val="FF0000"/>
                </a:solidFill>
                <a:latin typeface="Calibri" panose="020F0502020204030204" pitchFamily="34" charset="0"/>
                <a:cs typeface="Calibri" panose="020F0502020204030204" pitchFamily="34" charset="0"/>
              </a:rPr>
              <a:t>www.healthycornwall.org.uk</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E3B410-2B09-4602-AFC5-0682A407A1CC}"/>
              </a:ext>
            </a:extLst>
          </p:cNvPr>
          <p:cNvSpPr txBox="1"/>
          <p:nvPr/>
        </p:nvSpPr>
        <p:spPr>
          <a:xfrm>
            <a:off x="471958" y="476672"/>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3" name="TextBox 2">
            <a:extLst>
              <a:ext uri="{FF2B5EF4-FFF2-40B4-BE49-F238E27FC236}">
                <a16:creationId xmlns:a16="http://schemas.microsoft.com/office/drawing/2014/main" id="{1B2B5108-9E5B-4224-89A3-17450EE031ED}"/>
              </a:ext>
            </a:extLst>
          </p:cNvPr>
          <p:cNvSpPr txBox="1"/>
          <p:nvPr/>
        </p:nvSpPr>
        <p:spPr>
          <a:xfrm>
            <a:off x="471958" y="1052736"/>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Fruit Salad</a:t>
            </a:r>
          </a:p>
        </p:txBody>
      </p:sp>
      <p:sp>
        <p:nvSpPr>
          <p:cNvPr id="6" name="TextBox 5">
            <a:extLst>
              <a:ext uri="{FF2B5EF4-FFF2-40B4-BE49-F238E27FC236}">
                <a16:creationId xmlns:a16="http://schemas.microsoft.com/office/drawing/2014/main" id="{25854724-524E-4775-A929-B9A965B799F4}"/>
              </a:ext>
            </a:extLst>
          </p:cNvPr>
          <p:cNvSpPr txBox="1"/>
          <p:nvPr/>
        </p:nvSpPr>
        <p:spPr>
          <a:xfrm>
            <a:off x="493795" y="1638461"/>
            <a:ext cx="4320480" cy="5355312"/>
          </a:xfrm>
          <a:prstGeom prst="rect">
            <a:avLst/>
          </a:prstGeom>
          <a:noFill/>
        </p:spPr>
        <p:txBody>
          <a:bodyPr wrap="square" rtlCol="0">
            <a:spAutoFit/>
          </a:bodyPr>
          <a:lstStyle/>
          <a:p>
            <a:r>
              <a:rPr lang="en-GB" dirty="0"/>
              <a:t>Discuss with the children the </a:t>
            </a:r>
            <a:r>
              <a:rPr lang="en-GB" dirty="0" err="1"/>
              <a:t>eatwell</a:t>
            </a:r>
            <a:r>
              <a:rPr lang="en-GB" dirty="0"/>
              <a:t> guide and its different sections.</a:t>
            </a:r>
          </a:p>
          <a:p>
            <a:endParaRPr lang="en-GB" dirty="0"/>
          </a:p>
          <a:p>
            <a:r>
              <a:rPr lang="en-GB" dirty="0"/>
              <a:t>Get the children to stand in a big circle (use spots or cones if needed)</a:t>
            </a:r>
          </a:p>
          <a:p>
            <a:endParaRPr lang="en-GB" dirty="0"/>
          </a:p>
          <a:p>
            <a:r>
              <a:rPr lang="en-GB" dirty="0"/>
              <a:t>Give each child a picture of a food.</a:t>
            </a:r>
          </a:p>
          <a:p>
            <a:endParaRPr lang="en-GB" dirty="0"/>
          </a:p>
          <a:p>
            <a:r>
              <a:rPr lang="en-GB" dirty="0"/>
              <a:t>Call out a food group. All the children in that food group leave their spot and change places with someone else in the same group.</a:t>
            </a:r>
          </a:p>
          <a:p>
            <a:endParaRPr lang="en-GB" dirty="0"/>
          </a:p>
          <a:p>
            <a:r>
              <a:rPr lang="en-GB" dirty="0"/>
              <a:t>Continue until all food groups have been called a couple of times. </a:t>
            </a:r>
          </a:p>
          <a:p>
            <a:endParaRPr lang="en-GB" dirty="0"/>
          </a:p>
          <a:p>
            <a:r>
              <a:rPr lang="en-GB" dirty="0"/>
              <a:t>Children can switch their food cards and play again.</a:t>
            </a:r>
          </a:p>
          <a:p>
            <a:endParaRPr lang="en-GB" dirty="0"/>
          </a:p>
        </p:txBody>
      </p:sp>
      <p:pic>
        <p:nvPicPr>
          <p:cNvPr id="9" name="Picture 4" descr="Understanding Food Groups">
            <a:extLst>
              <a:ext uri="{FF2B5EF4-FFF2-40B4-BE49-F238E27FC236}">
                <a16:creationId xmlns:a16="http://schemas.microsoft.com/office/drawing/2014/main" id="{9FE22034-5DAA-4CF1-BB9E-792DAFE27B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988840"/>
            <a:ext cx="3923483" cy="393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1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864F2F-D4C1-4AC5-8E8B-772FDFF45580}"/>
              </a:ext>
            </a:extLst>
          </p:cNvPr>
          <p:cNvSpPr txBox="1"/>
          <p:nvPr/>
        </p:nvSpPr>
        <p:spPr>
          <a:xfrm>
            <a:off x="471958" y="476672"/>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3" name="TextBox 2">
            <a:extLst>
              <a:ext uri="{FF2B5EF4-FFF2-40B4-BE49-F238E27FC236}">
                <a16:creationId xmlns:a16="http://schemas.microsoft.com/office/drawing/2014/main" id="{4AA842D4-9F49-453C-B8E6-756FF38483EB}"/>
              </a:ext>
            </a:extLst>
          </p:cNvPr>
          <p:cNvSpPr txBox="1"/>
          <p:nvPr/>
        </p:nvSpPr>
        <p:spPr>
          <a:xfrm>
            <a:off x="471958" y="980728"/>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What food am I?</a:t>
            </a:r>
          </a:p>
        </p:txBody>
      </p:sp>
      <p:sp>
        <p:nvSpPr>
          <p:cNvPr id="4" name="TextBox 3">
            <a:extLst>
              <a:ext uri="{FF2B5EF4-FFF2-40B4-BE49-F238E27FC236}">
                <a16:creationId xmlns:a16="http://schemas.microsoft.com/office/drawing/2014/main" id="{F88263B7-D211-4E4A-B2A5-73A039EE6EDA}"/>
              </a:ext>
            </a:extLst>
          </p:cNvPr>
          <p:cNvSpPr txBox="1"/>
          <p:nvPr/>
        </p:nvSpPr>
        <p:spPr>
          <a:xfrm>
            <a:off x="339452" y="1670898"/>
            <a:ext cx="5168652" cy="5078313"/>
          </a:xfrm>
          <a:prstGeom prst="rect">
            <a:avLst/>
          </a:prstGeom>
          <a:noFill/>
        </p:spPr>
        <p:txBody>
          <a:bodyPr wrap="square" rtlCol="0">
            <a:spAutoFit/>
          </a:bodyPr>
          <a:lstStyle/>
          <a:p>
            <a:r>
              <a:rPr lang="en-GB" dirty="0"/>
              <a:t>Discuss the </a:t>
            </a:r>
            <a:r>
              <a:rPr lang="en-GB" dirty="0" err="1"/>
              <a:t>eatwell</a:t>
            </a:r>
            <a:r>
              <a:rPr lang="en-GB" dirty="0"/>
              <a:t> guide and its sections with the children.</a:t>
            </a:r>
          </a:p>
          <a:p>
            <a:endParaRPr lang="en-GB" dirty="0"/>
          </a:p>
          <a:p>
            <a:r>
              <a:rPr lang="en-GB" dirty="0"/>
              <a:t>Pin/tape or use headbands to attach pictures of different foods to children so they can’t see what they have.</a:t>
            </a:r>
          </a:p>
          <a:p>
            <a:endParaRPr lang="en-GB" dirty="0"/>
          </a:p>
          <a:p>
            <a:r>
              <a:rPr lang="en-GB" dirty="0"/>
              <a:t>Get the children to mingle and try to figure out what food they are by asking questions that can be answered “yes” or “no”. E.g. “ Am I part of the protein food group”. “Would you eat me for breakfast?”</a:t>
            </a:r>
          </a:p>
          <a:p>
            <a:endParaRPr lang="en-GB" dirty="0"/>
          </a:p>
          <a:p>
            <a:r>
              <a:rPr lang="en-GB" dirty="0"/>
              <a:t>Move on the another person after each question.</a:t>
            </a:r>
          </a:p>
          <a:p>
            <a:endParaRPr lang="en-GB" dirty="0"/>
          </a:p>
          <a:p>
            <a:r>
              <a:rPr lang="en-GB" dirty="0"/>
              <a:t>Once the child has guessed what they are they can continue to answer other questions </a:t>
            </a:r>
          </a:p>
          <a:p>
            <a:endParaRPr lang="en-GB" dirty="0"/>
          </a:p>
        </p:txBody>
      </p:sp>
      <p:pic>
        <p:nvPicPr>
          <p:cNvPr id="1030" name="Picture 6" descr="question mark | 3d human with a red question mark | Damián Navas | Flickr">
            <a:extLst>
              <a:ext uri="{FF2B5EF4-FFF2-40B4-BE49-F238E27FC236}">
                <a16:creationId xmlns:a16="http://schemas.microsoft.com/office/drawing/2014/main" id="{B2A19DCD-FC28-48F0-9AD4-9A8193C98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80837"/>
            <a:ext cx="3296444" cy="507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9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B55900-D9D8-47AA-A8D0-14E50B300411}"/>
              </a:ext>
            </a:extLst>
          </p:cNvPr>
          <p:cNvSpPr txBox="1"/>
          <p:nvPr/>
        </p:nvSpPr>
        <p:spPr>
          <a:xfrm>
            <a:off x="486966" y="548680"/>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3" name="TextBox 2">
            <a:extLst>
              <a:ext uri="{FF2B5EF4-FFF2-40B4-BE49-F238E27FC236}">
                <a16:creationId xmlns:a16="http://schemas.microsoft.com/office/drawing/2014/main" id="{87C5C00B-B732-463C-BA81-837EABC286BE}"/>
              </a:ext>
            </a:extLst>
          </p:cNvPr>
          <p:cNvSpPr txBox="1"/>
          <p:nvPr/>
        </p:nvSpPr>
        <p:spPr>
          <a:xfrm>
            <a:off x="471958" y="1052736"/>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Taste Challenge </a:t>
            </a:r>
          </a:p>
        </p:txBody>
      </p:sp>
      <p:pic>
        <p:nvPicPr>
          <p:cNvPr id="1026" name="Picture 2" descr="11 Rare and Unusual Fruits You Can't Find at Home - Photos - Condé Nast ...">
            <a:extLst>
              <a:ext uri="{FF2B5EF4-FFF2-40B4-BE49-F238E27FC236}">
                <a16:creationId xmlns:a16="http://schemas.microsoft.com/office/drawing/2014/main" id="{9DEFE010-07BE-4682-95AC-2B40C0DA76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4799" y="1273451"/>
            <a:ext cx="2291746" cy="1718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lourishing business of exotic fruits in India - Media India Group">
            <a:extLst>
              <a:ext uri="{FF2B5EF4-FFF2-40B4-BE49-F238E27FC236}">
                <a16:creationId xmlns:a16="http://schemas.microsoft.com/office/drawing/2014/main" id="{66EABAB1-4989-4563-AEFA-6F1D619C5B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4799" y="5016566"/>
            <a:ext cx="2374036" cy="1718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asy Smoked Mackerel Pate | Lunch Recipes | GoodtoKnow">
            <a:extLst>
              <a:ext uri="{FF2B5EF4-FFF2-40B4-BE49-F238E27FC236}">
                <a16:creationId xmlns:a16="http://schemas.microsoft.com/office/drawing/2014/main" id="{D3F2BA8F-D5BA-4823-B43F-3E44AC7733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3445" y="3276368"/>
            <a:ext cx="2291746" cy="1571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1622EC-2DCE-42F1-88DC-2BF4441708CA}"/>
              </a:ext>
            </a:extLst>
          </p:cNvPr>
          <p:cNvSpPr txBox="1"/>
          <p:nvPr/>
        </p:nvSpPr>
        <p:spPr>
          <a:xfrm>
            <a:off x="755576" y="1720840"/>
            <a:ext cx="4464496" cy="4247317"/>
          </a:xfrm>
          <a:prstGeom prst="rect">
            <a:avLst/>
          </a:prstGeom>
          <a:noFill/>
        </p:spPr>
        <p:txBody>
          <a:bodyPr wrap="square" rtlCol="0">
            <a:spAutoFit/>
          </a:bodyPr>
          <a:lstStyle/>
          <a:p>
            <a:r>
              <a:rPr lang="en-GB" dirty="0"/>
              <a:t>Children can often be fussy eaters  and fall into a routine of eating the same foods. </a:t>
            </a:r>
          </a:p>
          <a:p>
            <a:endParaRPr lang="en-GB" dirty="0"/>
          </a:p>
          <a:p>
            <a:r>
              <a:rPr lang="en-GB" dirty="0"/>
              <a:t>Doing a taste challenge providing more obscure fruits and vegetables and strong tastes is a good way to challenge children to try something new.</a:t>
            </a:r>
          </a:p>
          <a:p>
            <a:endParaRPr lang="en-GB" dirty="0"/>
          </a:p>
          <a:p>
            <a:r>
              <a:rPr lang="en-GB" dirty="0"/>
              <a:t>It doesn’t matter if they don’t like it , it’s the trying that counts!</a:t>
            </a:r>
          </a:p>
          <a:p>
            <a:endParaRPr lang="en-GB" dirty="0"/>
          </a:p>
          <a:p>
            <a:r>
              <a:rPr lang="en-GB" dirty="0"/>
              <a:t>Try things like – </a:t>
            </a:r>
            <a:r>
              <a:rPr lang="en-GB" dirty="0" err="1"/>
              <a:t>lugumes</a:t>
            </a:r>
            <a:r>
              <a:rPr lang="en-GB" dirty="0"/>
              <a:t>, star fruit, pomegranate, avocado, olives, hummus , mackerel pate</a:t>
            </a:r>
          </a:p>
        </p:txBody>
      </p:sp>
    </p:spTree>
    <p:extLst>
      <p:ext uri="{BB962C8B-B14F-4D97-AF65-F5344CB8AC3E}">
        <p14:creationId xmlns:p14="http://schemas.microsoft.com/office/powerpoint/2010/main" val="184009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D86C4F-1F7E-4BC9-8DA2-91CF58F214CB}"/>
              </a:ext>
            </a:extLst>
          </p:cNvPr>
          <p:cNvSpPr txBox="1"/>
          <p:nvPr/>
        </p:nvSpPr>
        <p:spPr>
          <a:xfrm>
            <a:off x="1691680" y="1556792"/>
            <a:ext cx="4320480" cy="2585323"/>
          </a:xfrm>
          <a:prstGeom prst="rect">
            <a:avLst/>
          </a:prstGeom>
          <a:noFill/>
        </p:spPr>
        <p:txBody>
          <a:bodyPr wrap="square" rtlCol="0">
            <a:spAutoFit/>
          </a:bodyPr>
          <a:lstStyle/>
          <a:p>
            <a:r>
              <a:rPr lang="en-GB" b="1" dirty="0">
                <a:solidFill>
                  <a:srgbClr val="EE3D3C"/>
                </a:solidFill>
                <a:latin typeface="Calibri" panose="020F0502020204030204" pitchFamily="34" charset="0"/>
                <a:cs typeface="Calibri" panose="020F0502020204030204" pitchFamily="34" charset="0"/>
              </a:rPr>
              <a:t>Resources </a:t>
            </a:r>
          </a:p>
          <a:p>
            <a:endParaRPr lang="en-GB" dirty="0"/>
          </a:p>
          <a:p>
            <a:r>
              <a:rPr lang="en-GB" dirty="0"/>
              <a:t>Large </a:t>
            </a:r>
            <a:r>
              <a:rPr lang="en-GB" dirty="0" err="1"/>
              <a:t>eatwell</a:t>
            </a:r>
            <a:r>
              <a:rPr lang="en-GB" dirty="0"/>
              <a:t> guide</a:t>
            </a:r>
          </a:p>
          <a:p>
            <a:r>
              <a:rPr lang="en-GB" dirty="0"/>
              <a:t>Plastic foods / food pictures </a:t>
            </a:r>
          </a:p>
          <a:p>
            <a:r>
              <a:rPr lang="en-GB" dirty="0"/>
              <a:t>Hydration quiz</a:t>
            </a:r>
          </a:p>
          <a:p>
            <a:r>
              <a:rPr lang="en-GB" dirty="0"/>
              <a:t>Variety of food labels </a:t>
            </a:r>
          </a:p>
          <a:p>
            <a:r>
              <a:rPr lang="en-GB" dirty="0"/>
              <a:t>Eat a rainbow colouring sheet </a:t>
            </a:r>
          </a:p>
          <a:p>
            <a:r>
              <a:rPr lang="en-GB" dirty="0"/>
              <a:t>Sugar in drinks game </a:t>
            </a:r>
          </a:p>
          <a:p>
            <a:r>
              <a:rPr lang="en-GB" dirty="0"/>
              <a:t>5 a day bingo cards</a:t>
            </a:r>
          </a:p>
        </p:txBody>
      </p:sp>
    </p:spTree>
    <p:extLst>
      <p:ext uri="{BB962C8B-B14F-4D97-AF65-F5344CB8AC3E}">
        <p14:creationId xmlns:p14="http://schemas.microsoft.com/office/powerpoint/2010/main" val="26565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19C83-FFB2-49E5-95ED-6E0DB4046901}"/>
              </a:ext>
            </a:extLst>
          </p:cNvPr>
          <p:cNvSpPr txBox="1"/>
          <p:nvPr/>
        </p:nvSpPr>
        <p:spPr>
          <a:xfrm>
            <a:off x="486966" y="548680"/>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3" name="TextBox 2">
            <a:extLst>
              <a:ext uri="{FF2B5EF4-FFF2-40B4-BE49-F238E27FC236}">
                <a16:creationId xmlns:a16="http://schemas.microsoft.com/office/drawing/2014/main" id="{B155425D-29A8-495B-9475-EF7A74D6494E}"/>
              </a:ext>
            </a:extLst>
          </p:cNvPr>
          <p:cNvSpPr txBox="1"/>
          <p:nvPr/>
        </p:nvSpPr>
        <p:spPr>
          <a:xfrm>
            <a:off x="467544" y="1196752"/>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Eatwell Guide </a:t>
            </a:r>
          </a:p>
        </p:txBody>
      </p:sp>
      <p:pic>
        <p:nvPicPr>
          <p:cNvPr id="2050" name="Picture 2" descr="The Impact Lifestyle Has on Musculoskeletal Health | KB Physio">
            <a:extLst>
              <a:ext uri="{FF2B5EF4-FFF2-40B4-BE49-F238E27FC236}">
                <a16:creationId xmlns:a16="http://schemas.microsoft.com/office/drawing/2014/main" id="{D79A6EBF-1ECC-41A3-95C1-C907AAEEB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570270"/>
            <a:ext cx="3528392"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FFCE64-B3AA-421A-B509-818FCF6E5596}"/>
              </a:ext>
            </a:extLst>
          </p:cNvPr>
          <p:cNvSpPr txBox="1"/>
          <p:nvPr/>
        </p:nvSpPr>
        <p:spPr>
          <a:xfrm>
            <a:off x="467543" y="1844824"/>
            <a:ext cx="4740895" cy="4801314"/>
          </a:xfrm>
          <a:prstGeom prst="rect">
            <a:avLst/>
          </a:prstGeom>
          <a:noFill/>
        </p:spPr>
        <p:txBody>
          <a:bodyPr wrap="square" rtlCol="0">
            <a:spAutoFit/>
          </a:bodyPr>
          <a:lstStyle/>
          <a:p>
            <a:r>
              <a:rPr lang="en-GB" dirty="0"/>
              <a:t>A large </a:t>
            </a:r>
            <a:r>
              <a:rPr lang="en-GB" dirty="0" err="1"/>
              <a:t>eatwell</a:t>
            </a:r>
            <a:r>
              <a:rPr lang="en-GB" dirty="0"/>
              <a:t> guide with plastic foods or food pictures  is a brilliant visual resource.</a:t>
            </a:r>
          </a:p>
          <a:p>
            <a:endParaRPr lang="en-GB" dirty="0"/>
          </a:p>
          <a:p>
            <a:r>
              <a:rPr lang="en-GB" dirty="0"/>
              <a:t>Children can take turns picking foods and placing them in the correct sections of the plate, discussions can then be had when trying to decide where it goes.</a:t>
            </a:r>
          </a:p>
          <a:p>
            <a:endParaRPr lang="en-GB" dirty="0"/>
          </a:p>
          <a:p>
            <a:r>
              <a:rPr lang="en-GB" dirty="0"/>
              <a:t>To introduce physical activity this can also be made into a relay.</a:t>
            </a:r>
          </a:p>
          <a:p>
            <a:endParaRPr lang="en-GB" dirty="0"/>
          </a:p>
          <a:p>
            <a:r>
              <a:rPr lang="en-GB" dirty="0"/>
              <a:t>Hide a seek – place the large </a:t>
            </a:r>
            <a:r>
              <a:rPr lang="en-GB" dirty="0" err="1"/>
              <a:t>eatwell</a:t>
            </a:r>
            <a:r>
              <a:rPr lang="en-GB" dirty="0"/>
              <a:t> guide in the centre of the room and hide the plastic food/pictures around room. On the whistle let the children run around finding the foods and bringing them back to the correct section of the plate </a:t>
            </a:r>
          </a:p>
        </p:txBody>
      </p:sp>
    </p:spTree>
    <p:extLst>
      <p:ext uri="{BB962C8B-B14F-4D97-AF65-F5344CB8AC3E}">
        <p14:creationId xmlns:p14="http://schemas.microsoft.com/office/powerpoint/2010/main" val="334896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335B07-6FF7-4153-9597-C524DDA8D793}"/>
              </a:ext>
            </a:extLst>
          </p:cNvPr>
          <p:cNvSpPr txBox="1"/>
          <p:nvPr/>
        </p:nvSpPr>
        <p:spPr>
          <a:xfrm>
            <a:off x="323528" y="188640"/>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3" name="TextBox 2">
            <a:extLst>
              <a:ext uri="{FF2B5EF4-FFF2-40B4-BE49-F238E27FC236}">
                <a16:creationId xmlns:a16="http://schemas.microsoft.com/office/drawing/2014/main" id="{91836DD3-8A98-4DC6-9222-52585DBBB5C3}"/>
              </a:ext>
            </a:extLst>
          </p:cNvPr>
          <p:cNvSpPr txBox="1"/>
          <p:nvPr/>
        </p:nvSpPr>
        <p:spPr>
          <a:xfrm>
            <a:off x="323528" y="590684"/>
            <a:ext cx="4752528" cy="7818551"/>
          </a:xfrm>
          <a:prstGeom prst="rect">
            <a:avLst/>
          </a:prstGeom>
          <a:noFill/>
        </p:spPr>
        <p:txBody>
          <a:bodyPr wrap="square" rtlCol="0">
            <a:spAutoFit/>
          </a:bodyPr>
          <a:lstStyle/>
          <a:p>
            <a:r>
              <a:rPr lang="en-GB" b="1" dirty="0">
                <a:solidFill>
                  <a:srgbClr val="EE3D3C"/>
                </a:solidFill>
                <a:latin typeface="Calibri" panose="020F0502020204030204" pitchFamily="34" charset="0"/>
                <a:cs typeface="Calibri" panose="020F0502020204030204" pitchFamily="34" charset="0"/>
              </a:rPr>
              <a:t>Label Reading </a:t>
            </a:r>
          </a:p>
          <a:p>
            <a:endParaRPr lang="en-GB" b="1" dirty="0">
              <a:solidFill>
                <a:srgbClr val="EE3D3C"/>
              </a:solidFill>
              <a:latin typeface="Calibri" panose="020F0502020204030204" pitchFamily="34" charset="0"/>
              <a:cs typeface="Calibri" panose="020F0502020204030204" pitchFamily="34" charset="0"/>
            </a:endParaRPr>
          </a:p>
          <a:p>
            <a:pPr>
              <a:lnSpc>
                <a:spcPct val="115000"/>
              </a:lnSpc>
              <a:spcAft>
                <a:spcPts val="1000"/>
              </a:spcAft>
            </a:pPr>
            <a:r>
              <a:rPr lang="en-GB" u="sng" dirty="0"/>
              <a:t>Do we need to read the labels on all foods?</a:t>
            </a:r>
          </a:p>
          <a:p>
            <a:pPr>
              <a:lnSpc>
                <a:spcPct val="115000"/>
              </a:lnSpc>
              <a:spcAft>
                <a:spcPts val="1000"/>
              </a:spcAft>
            </a:pPr>
            <a:r>
              <a:rPr lang="en-GB" dirty="0"/>
              <a:t>To get the children thinking about processed and non-processed foods ask – </a:t>
            </a:r>
          </a:p>
          <a:p>
            <a:pPr>
              <a:lnSpc>
                <a:spcPct val="115000"/>
              </a:lnSpc>
              <a:spcAft>
                <a:spcPts val="1000"/>
              </a:spcAft>
            </a:pPr>
            <a:r>
              <a:rPr lang="en-GB" sz="1400" i="1" dirty="0"/>
              <a:t>Imagine you are marooned on a remote desert island, there are no shops to buy food, no phones to call for a takeaway and no microwaves! But there is a big forest to explore, loads of plants and trees and don’t forget the island is surrounded by water!  What foods do you think you might find? (Children should answer Meat, Fish, Fruits, vegetables, berries etc)</a:t>
            </a:r>
          </a:p>
          <a:p>
            <a:pPr>
              <a:lnSpc>
                <a:spcPct val="115000"/>
              </a:lnSpc>
              <a:spcAft>
                <a:spcPts val="1000"/>
              </a:spcAft>
            </a:pPr>
            <a:r>
              <a:rPr lang="en-GB" dirty="0"/>
              <a:t>Ask the children to line up in the centre of the hall/court/field. Allocate one side as Yes/Green and the other No/Red. </a:t>
            </a:r>
          </a:p>
          <a:p>
            <a:pPr>
              <a:lnSpc>
                <a:spcPct val="115000"/>
              </a:lnSpc>
              <a:spcAft>
                <a:spcPts val="1000"/>
              </a:spcAft>
            </a:pPr>
            <a:r>
              <a:rPr lang="en-GB" dirty="0"/>
              <a:t>Shout out a food (a mixture of staple and non-staple foods) and get the children to run to either side depending on whether they think that foods label needs to be read or not. Come back the middle and go again.</a:t>
            </a:r>
          </a:p>
          <a:p>
            <a:endParaRPr lang="en-GB" sz="1200" b="1" dirty="0">
              <a:solidFill>
                <a:srgbClr val="EE3D3C"/>
              </a:solidFill>
              <a:latin typeface="Calibri" panose="020F0502020204030204" pitchFamily="34" charset="0"/>
              <a:cs typeface="Calibri" panose="020F0502020204030204" pitchFamily="34" charset="0"/>
            </a:endParaRPr>
          </a:p>
          <a:p>
            <a:endParaRPr lang="en-GB" b="1" dirty="0">
              <a:solidFill>
                <a:srgbClr val="EE3D3C"/>
              </a:solidFill>
              <a:latin typeface="Calibri" panose="020F0502020204030204" pitchFamily="34" charset="0"/>
              <a:cs typeface="Calibri" panose="020F0502020204030204" pitchFamily="34" charset="0"/>
            </a:endParaRPr>
          </a:p>
          <a:p>
            <a:endParaRPr lang="en-GB" b="1" dirty="0">
              <a:solidFill>
                <a:srgbClr val="EE3D3C"/>
              </a:solidFill>
              <a:latin typeface="Calibri" panose="020F0502020204030204" pitchFamily="34" charset="0"/>
              <a:cs typeface="Calibri" panose="020F0502020204030204" pitchFamily="34" charset="0"/>
            </a:endParaRPr>
          </a:p>
          <a:p>
            <a:endParaRPr lang="en-GB" b="1" dirty="0">
              <a:solidFill>
                <a:srgbClr val="EE3D3C"/>
              </a:solidFill>
              <a:latin typeface="Calibri" panose="020F0502020204030204" pitchFamily="34" charset="0"/>
              <a:cs typeface="Calibri" panose="020F0502020204030204" pitchFamily="34" charset="0"/>
            </a:endParaRPr>
          </a:p>
          <a:p>
            <a:endParaRPr lang="en-GB" b="1" dirty="0">
              <a:solidFill>
                <a:srgbClr val="EE3D3C"/>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EAE7CA5-A463-456A-BEE7-3548BC615995}"/>
              </a:ext>
            </a:extLst>
          </p:cNvPr>
          <p:cNvGraphicFramePr>
            <a:graphicFrameLocks noGrp="1"/>
          </p:cNvGraphicFramePr>
          <p:nvPr>
            <p:extLst>
              <p:ext uri="{D42A27DB-BD31-4B8C-83A1-F6EECF244321}">
                <p14:modId xmlns:p14="http://schemas.microsoft.com/office/powerpoint/2010/main" val="394234896"/>
              </p:ext>
            </p:extLst>
          </p:nvPr>
        </p:nvGraphicFramePr>
        <p:xfrm>
          <a:off x="5364088" y="1268760"/>
          <a:ext cx="3456384" cy="5589240"/>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989573745"/>
                    </a:ext>
                  </a:extLst>
                </a:gridCol>
                <a:gridCol w="1728192">
                  <a:extLst>
                    <a:ext uri="{9D8B030D-6E8A-4147-A177-3AD203B41FA5}">
                      <a16:colId xmlns:a16="http://schemas.microsoft.com/office/drawing/2014/main" val="558340202"/>
                    </a:ext>
                  </a:extLst>
                </a:gridCol>
              </a:tblGrid>
              <a:tr h="557297">
                <a:tc>
                  <a:txBody>
                    <a:bodyPr/>
                    <a:lstStyle/>
                    <a:p>
                      <a:pPr>
                        <a:lnSpc>
                          <a:spcPct val="115000"/>
                        </a:lnSpc>
                        <a:spcAft>
                          <a:spcPts val="1000"/>
                        </a:spcAft>
                      </a:pPr>
                      <a:r>
                        <a:rPr lang="en-GB" sz="1100">
                          <a:effectLst/>
                        </a:rPr>
                        <a:t>Staple food examples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100">
                          <a:effectLst/>
                        </a:rPr>
                        <a:t>Non Staple foods examples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51210"/>
                  </a:ext>
                </a:extLst>
              </a:tr>
              <a:tr h="5031943">
                <a:tc>
                  <a:txBody>
                    <a:bodyPr/>
                    <a:lstStyle/>
                    <a:p>
                      <a:pPr>
                        <a:lnSpc>
                          <a:spcPct val="115000"/>
                        </a:lnSpc>
                        <a:spcAft>
                          <a:spcPts val="1000"/>
                        </a:spcAft>
                      </a:pPr>
                      <a:r>
                        <a:rPr lang="en-GB" sz="1100" dirty="0">
                          <a:effectLst/>
                        </a:rPr>
                        <a:t>Pasta</a:t>
                      </a:r>
                    </a:p>
                    <a:p>
                      <a:pPr>
                        <a:lnSpc>
                          <a:spcPct val="115000"/>
                        </a:lnSpc>
                        <a:spcAft>
                          <a:spcPts val="1000"/>
                        </a:spcAft>
                      </a:pPr>
                      <a:r>
                        <a:rPr lang="en-GB" sz="1100" dirty="0">
                          <a:effectLst/>
                        </a:rPr>
                        <a:t>Rice</a:t>
                      </a:r>
                    </a:p>
                    <a:p>
                      <a:pPr>
                        <a:lnSpc>
                          <a:spcPct val="115000"/>
                        </a:lnSpc>
                        <a:spcAft>
                          <a:spcPts val="1000"/>
                        </a:spcAft>
                      </a:pPr>
                      <a:r>
                        <a:rPr lang="en-GB" sz="1100" dirty="0">
                          <a:effectLst/>
                        </a:rPr>
                        <a:t>Bread</a:t>
                      </a:r>
                    </a:p>
                    <a:p>
                      <a:pPr>
                        <a:lnSpc>
                          <a:spcPct val="115000"/>
                        </a:lnSpc>
                        <a:spcAft>
                          <a:spcPts val="1000"/>
                        </a:spcAft>
                      </a:pPr>
                      <a:r>
                        <a:rPr lang="en-GB" sz="1100" dirty="0">
                          <a:effectLst/>
                        </a:rPr>
                        <a:t>Potatoes </a:t>
                      </a:r>
                    </a:p>
                    <a:p>
                      <a:pPr>
                        <a:lnSpc>
                          <a:spcPct val="115000"/>
                        </a:lnSpc>
                        <a:spcAft>
                          <a:spcPts val="1000"/>
                        </a:spcAft>
                      </a:pPr>
                      <a:r>
                        <a:rPr lang="en-GB" sz="1100" dirty="0">
                          <a:effectLst/>
                        </a:rPr>
                        <a:t>Fruit </a:t>
                      </a:r>
                    </a:p>
                    <a:p>
                      <a:pPr>
                        <a:lnSpc>
                          <a:spcPct val="115000"/>
                        </a:lnSpc>
                        <a:spcAft>
                          <a:spcPts val="1000"/>
                        </a:spcAft>
                      </a:pPr>
                      <a:r>
                        <a:rPr lang="en-GB" sz="1100" dirty="0">
                          <a:effectLst/>
                        </a:rPr>
                        <a:t>Eggs</a:t>
                      </a:r>
                    </a:p>
                    <a:p>
                      <a:pPr>
                        <a:lnSpc>
                          <a:spcPct val="115000"/>
                        </a:lnSpc>
                        <a:spcAft>
                          <a:spcPts val="1000"/>
                        </a:spcAft>
                      </a:pPr>
                      <a:r>
                        <a:rPr lang="en-GB" sz="1100" dirty="0">
                          <a:effectLst/>
                        </a:rPr>
                        <a:t>Vegetables </a:t>
                      </a:r>
                    </a:p>
                    <a:p>
                      <a:pPr>
                        <a:lnSpc>
                          <a:spcPct val="115000"/>
                        </a:lnSpc>
                        <a:spcAft>
                          <a:spcPts val="1000"/>
                        </a:spcAft>
                      </a:pPr>
                      <a:r>
                        <a:rPr lang="en-GB" sz="1100" dirty="0">
                          <a:effectLst/>
                        </a:rPr>
                        <a:t>Oats</a:t>
                      </a:r>
                    </a:p>
                    <a:p>
                      <a:pPr>
                        <a:lnSpc>
                          <a:spcPct val="115000"/>
                        </a:lnSpc>
                        <a:spcAft>
                          <a:spcPts val="1000"/>
                        </a:spcAft>
                      </a:pPr>
                      <a:r>
                        <a:rPr lang="en-GB" sz="1100" dirty="0">
                          <a:effectLst/>
                        </a:rPr>
                        <a:t>Milk </a:t>
                      </a:r>
                    </a:p>
                    <a:p>
                      <a:pPr>
                        <a:lnSpc>
                          <a:spcPct val="115000"/>
                        </a:lnSpc>
                        <a:spcAft>
                          <a:spcPts val="1000"/>
                        </a:spcAft>
                      </a:pPr>
                      <a:r>
                        <a:rPr lang="en-GB" sz="1100" dirty="0">
                          <a:effectLst/>
                        </a:rPr>
                        <a:t>Natural yoghurt</a:t>
                      </a:r>
                    </a:p>
                    <a:p>
                      <a:pPr>
                        <a:lnSpc>
                          <a:spcPct val="115000"/>
                        </a:lnSpc>
                        <a:spcAft>
                          <a:spcPts val="1000"/>
                        </a:spcAft>
                      </a:pPr>
                      <a:r>
                        <a:rPr lang="en-GB" sz="1100" dirty="0">
                          <a:effectLst/>
                        </a:rPr>
                        <a:t>Raw meat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100" dirty="0">
                          <a:effectLst/>
                        </a:rPr>
                        <a:t>Cereals </a:t>
                      </a:r>
                    </a:p>
                    <a:p>
                      <a:pPr>
                        <a:lnSpc>
                          <a:spcPct val="115000"/>
                        </a:lnSpc>
                        <a:spcAft>
                          <a:spcPts val="1000"/>
                        </a:spcAft>
                      </a:pPr>
                      <a:r>
                        <a:rPr lang="en-GB" sz="1100" dirty="0">
                          <a:effectLst/>
                        </a:rPr>
                        <a:t>Flavoured Yoghurts</a:t>
                      </a:r>
                    </a:p>
                    <a:p>
                      <a:pPr>
                        <a:lnSpc>
                          <a:spcPct val="115000"/>
                        </a:lnSpc>
                        <a:spcAft>
                          <a:spcPts val="1000"/>
                        </a:spcAft>
                      </a:pPr>
                      <a:r>
                        <a:rPr lang="en-GB" sz="1100" dirty="0">
                          <a:effectLst/>
                        </a:rPr>
                        <a:t>Crisps</a:t>
                      </a:r>
                    </a:p>
                    <a:p>
                      <a:pPr>
                        <a:lnSpc>
                          <a:spcPct val="115000"/>
                        </a:lnSpc>
                        <a:spcAft>
                          <a:spcPts val="1000"/>
                        </a:spcAft>
                      </a:pPr>
                      <a:r>
                        <a:rPr lang="en-GB" sz="1100" dirty="0">
                          <a:effectLst/>
                        </a:rPr>
                        <a:t>Jarred sauces </a:t>
                      </a:r>
                    </a:p>
                    <a:p>
                      <a:pPr>
                        <a:lnSpc>
                          <a:spcPct val="115000"/>
                        </a:lnSpc>
                        <a:spcAft>
                          <a:spcPts val="1000"/>
                        </a:spcAft>
                      </a:pPr>
                      <a:r>
                        <a:rPr lang="en-GB" sz="1100" dirty="0">
                          <a:effectLst/>
                        </a:rPr>
                        <a:t>Chocolates </a:t>
                      </a:r>
                    </a:p>
                    <a:p>
                      <a:pPr>
                        <a:lnSpc>
                          <a:spcPct val="115000"/>
                        </a:lnSpc>
                        <a:spcAft>
                          <a:spcPts val="1000"/>
                        </a:spcAft>
                      </a:pPr>
                      <a:r>
                        <a:rPr lang="en-GB" sz="1100" dirty="0">
                          <a:effectLst/>
                        </a:rPr>
                        <a:t>Cereal bars</a:t>
                      </a:r>
                    </a:p>
                    <a:p>
                      <a:pPr>
                        <a:lnSpc>
                          <a:spcPct val="115000"/>
                        </a:lnSpc>
                        <a:spcAft>
                          <a:spcPts val="1000"/>
                        </a:spcAft>
                      </a:pPr>
                      <a:r>
                        <a:rPr lang="en-GB" sz="1100" dirty="0">
                          <a:effectLst/>
                        </a:rPr>
                        <a:t>Soups </a:t>
                      </a:r>
                    </a:p>
                    <a:p>
                      <a:pPr>
                        <a:lnSpc>
                          <a:spcPct val="115000"/>
                        </a:lnSpc>
                        <a:spcAft>
                          <a:spcPts val="1000"/>
                        </a:spcAft>
                      </a:pPr>
                      <a:r>
                        <a:rPr lang="en-GB" sz="1100" dirty="0">
                          <a:effectLst/>
                        </a:rPr>
                        <a:t>Ready meals </a:t>
                      </a:r>
                    </a:p>
                    <a:p>
                      <a:pPr>
                        <a:lnSpc>
                          <a:spcPct val="115000"/>
                        </a:lnSpc>
                        <a:spcAft>
                          <a:spcPts val="1000"/>
                        </a:spcAft>
                      </a:pPr>
                      <a:r>
                        <a:rPr lang="en-GB" sz="1100" dirty="0">
                          <a:effectLst/>
                        </a:rPr>
                        <a:t>Chicken nuggets</a:t>
                      </a:r>
                    </a:p>
                    <a:p>
                      <a:pPr>
                        <a:lnSpc>
                          <a:spcPct val="115000"/>
                        </a:lnSpc>
                        <a:spcAft>
                          <a:spcPts val="1000"/>
                        </a:spcAft>
                      </a:pPr>
                      <a:r>
                        <a:rPr lang="en-GB" sz="1100" dirty="0">
                          <a:effectLst/>
                        </a:rPr>
                        <a:t>Sausages (processed meat)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605802"/>
                  </a:ext>
                </a:extLst>
              </a:tr>
            </a:tbl>
          </a:graphicData>
        </a:graphic>
      </p:graphicFrame>
    </p:spTree>
    <p:extLst>
      <p:ext uri="{BB962C8B-B14F-4D97-AF65-F5344CB8AC3E}">
        <p14:creationId xmlns:p14="http://schemas.microsoft.com/office/powerpoint/2010/main" val="276624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4A46A5-5EBA-4281-AE38-041227F028B9}"/>
              </a:ext>
            </a:extLst>
          </p:cNvPr>
          <p:cNvSpPr txBox="1"/>
          <p:nvPr/>
        </p:nvSpPr>
        <p:spPr>
          <a:xfrm>
            <a:off x="324261" y="745491"/>
            <a:ext cx="8568952" cy="3724096"/>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Label Reading </a:t>
            </a:r>
          </a:p>
          <a:p>
            <a:endParaRPr lang="en-GB" dirty="0"/>
          </a:p>
          <a:p>
            <a:r>
              <a:rPr lang="en-GB" dirty="0"/>
              <a:t>Label reading relay - lay all packs of the labels face down at the end of the hall. In teams line up at the other end. One person at a time from each team runs up and retrieves a laminated label and brings it back to the team.</a:t>
            </a:r>
          </a:p>
          <a:p>
            <a:endParaRPr lang="en-GB" dirty="0"/>
          </a:p>
          <a:p>
            <a:r>
              <a:rPr lang="en-GB" dirty="0"/>
              <a:t>Keep repeating this until all labels have been gathered , next teams need to but the foods into piles of less nutritious foods and more nutritious foods. </a:t>
            </a:r>
          </a:p>
          <a:p>
            <a:endParaRPr lang="en-GB" dirty="0"/>
          </a:p>
          <a:p>
            <a:r>
              <a:rPr lang="en-GB" dirty="0"/>
              <a:t>Alternatively for older children when picking up labels if it’s a more nutritious food bring it back to the team and if its not leave it there but facing up, run back and tag the next person. Continue until all nutritious food labels have been found. Winners are the team with the most labels . </a:t>
            </a:r>
            <a:endParaRPr lang="en-GB" sz="1200" dirty="0">
              <a:latin typeface="Verdana" panose="020B060403050404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EF6A30B-A0DB-47DA-BAB6-6995FA37FB7B}"/>
              </a:ext>
            </a:extLst>
          </p:cNvPr>
          <p:cNvSpPr txBox="1"/>
          <p:nvPr/>
        </p:nvSpPr>
        <p:spPr>
          <a:xfrm>
            <a:off x="324261" y="285761"/>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pic>
        <p:nvPicPr>
          <p:cNvPr id="5" name="Picture 4">
            <a:extLst>
              <a:ext uri="{FF2B5EF4-FFF2-40B4-BE49-F238E27FC236}">
                <a16:creationId xmlns:a16="http://schemas.microsoft.com/office/drawing/2014/main" id="{9664FFCC-C41F-419F-9D6B-644BEEE60E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2313" y="5001813"/>
            <a:ext cx="1754708" cy="1368152"/>
          </a:xfrm>
          <a:prstGeom prst="rect">
            <a:avLst/>
          </a:prstGeom>
          <a:noFill/>
          <a:ln>
            <a:noFill/>
          </a:ln>
        </p:spPr>
      </p:pic>
      <p:pic>
        <p:nvPicPr>
          <p:cNvPr id="6" name="Picture 5">
            <a:extLst>
              <a:ext uri="{FF2B5EF4-FFF2-40B4-BE49-F238E27FC236}">
                <a16:creationId xmlns:a16="http://schemas.microsoft.com/office/drawing/2014/main" id="{CBDB92B2-CCDD-432C-8D22-D00B80EE0D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926780" y="4970212"/>
            <a:ext cx="1763513" cy="1440160"/>
          </a:xfrm>
          <a:prstGeom prst="rect">
            <a:avLst/>
          </a:prstGeom>
          <a:noFill/>
          <a:ln>
            <a:noFill/>
          </a:ln>
        </p:spPr>
      </p:pic>
      <p:sp>
        <p:nvSpPr>
          <p:cNvPr id="7" name="TextBox 6">
            <a:extLst>
              <a:ext uri="{FF2B5EF4-FFF2-40B4-BE49-F238E27FC236}">
                <a16:creationId xmlns:a16="http://schemas.microsoft.com/office/drawing/2014/main" id="{7C34AA73-E8A3-4AFE-9ADF-FAF9ED2142E8}"/>
              </a:ext>
            </a:extLst>
          </p:cNvPr>
          <p:cNvSpPr txBox="1"/>
          <p:nvPr/>
        </p:nvSpPr>
        <p:spPr>
          <a:xfrm>
            <a:off x="3882688" y="4653136"/>
            <a:ext cx="5040560" cy="1717008"/>
          </a:xfrm>
          <a:prstGeom prst="rect">
            <a:avLst/>
          </a:prstGeom>
          <a:noFill/>
        </p:spPr>
        <p:txBody>
          <a:bodyPr wrap="square" rtlCol="0">
            <a:spAutoFit/>
          </a:bodyPr>
          <a:lstStyle/>
          <a:p>
            <a:pPr lvl="0">
              <a:lnSpc>
                <a:spcPct val="150000"/>
              </a:lnSpc>
            </a:pPr>
            <a:r>
              <a:rPr lang="en-GB" sz="1200" dirty="0">
                <a:solidFill>
                  <a:srgbClr val="FF0000"/>
                </a:solidFill>
                <a:latin typeface="Verdana" panose="020B0604030504040204" pitchFamily="34" charset="0"/>
                <a:cs typeface="Times New Roman" panose="02020603050405020304" pitchFamily="18" charset="0"/>
              </a:rPr>
              <a:t>For simplicity more nutritious foods should follow the following rule - </a:t>
            </a:r>
          </a:p>
          <a:p>
            <a:pPr marL="342900" lvl="0" indent="-342900">
              <a:lnSpc>
                <a:spcPct val="150000"/>
              </a:lnSpc>
              <a:buFont typeface="Symbol" panose="05050102010706020507" pitchFamily="18" charset="2"/>
              <a:buChar char=""/>
            </a:pPr>
            <a:r>
              <a:rPr lang="en-GB" sz="1200" dirty="0">
                <a:solidFill>
                  <a:srgbClr val="FF0000"/>
                </a:solidFill>
                <a:latin typeface="Verdana" panose="020B0604030504040204" pitchFamily="34" charset="0"/>
                <a:cs typeface="Times New Roman" panose="02020603050405020304" pitchFamily="18" charset="0"/>
              </a:rPr>
              <a:t>Remember for low </a:t>
            </a:r>
            <a:r>
              <a:rPr lang="en-GB" sz="1200" b="1" u="sng" dirty="0">
                <a:solidFill>
                  <a:srgbClr val="FF0000"/>
                </a:solidFill>
                <a:latin typeface="Verdana" panose="020B0604030504040204" pitchFamily="34" charset="0"/>
                <a:cs typeface="Times New Roman" panose="02020603050405020304" pitchFamily="18" charset="0"/>
              </a:rPr>
              <a:t>Fat</a:t>
            </a:r>
            <a:r>
              <a:rPr lang="en-GB" sz="1200" dirty="0">
                <a:solidFill>
                  <a:srgbClr val="FF0000"/>
                </a:solidFill>
                <a:latin typeface="Verdana" panose="020B0604030504040204" pitchFamily="34" charset="0"/>
                <a:cs typeface="Times New Roman" panose="02020603050405020304" pitchFamily="18" charset="0"/>
              </a:rPr>
              <a:t> we want </a:t>
            </a:r>
            <a:r>
              <a:rPr lang="en-GB" sz="1200" b="1" dirty="0">
                <a:solidFill>
                  <a:srgbClr val="FF0000"/>
                </a:solidFill>
                <a:latin typeface="Verdana" panose="020B0604030504040204" pitchFamily="34" charset="0"/>
                <a:cs typeface="Times New Roman" panose="02020603050405020304" pitchFamily="18" charset="0"/>
              </a:rPr>
              <a:t>3g</a:t>
            </a:r>
            <a:r>
              <a:rPr lang="en-GB" sz="1200" dirty="0">
                <a:solidFill>
                  <a:srgbClr val="FF0000"/>
                </a:solidFill>
                <a:latin typeface="Verdana" panose="020B0604030504040204" pitchFamily="34" charset="0"/>
                <a:cs typeface="Times New Roman" panose="02020603050405020304" pitchFamily="18" charset="0"/>
              </a:rPr>
              <a:t> or below per 100g (Memory tip: Fat has three letters, think three grams)</a:t>
            </a:r>
          </a:p>
          <a:p>
            <a:pPr marL="342900" lvl="0" indent="-342900">
              <a:lnSpc>
                <a:spcPct val="150000"/>
              </a:lnSpc>
              <a:spcAft>
                <a:spcPts val="800"/>
              </a:spcAft>
              <a:buFont typeface="Symbol" panose="05050102010706020507" pitchFamily="18" charset="2"/>
              <a:buChar char=""/>
            </a:pPr>
            <a:r>
              <a:rPr lang="en-GB" sz="1200" dirty="0">
                <a:solidFill>
                  <a:srgbClr val="FF0000"/>
                </a:solidFill>
                <a:latin typeface="Verdana" panose="020B0604030504040204" pitchFamily="34" charset="0"/>
                <a:cs typeface="Times New Roman" panose="02020603050405020304" pitchFamily="18" charset="0"/>
              </a:rPr>
              <a:t>Remember for low </a:t>
            </a:r>
            <a:r>
              <a:rPr lang="en-GB" sz="1200" b="1" u="sng" dirty="0">
                <a:solidFill>
                  <a:srgbClr val="FF0000"/>
                </a:solidFill>
                <a:latin typeface="Verdana" panose="020B0604030504040204" pitchFamily="34" charset="0"/>
                <a:cs typeface="Times New Roman" panose="02020603050405020304" pitchFamily="18" charset="0"/>
              </a:rPr>
              <a:t>Sugar</a:t>
            </a:r>
            <a:r>
              <a:rPr lang="en-GB" sz="1200" dirty="0">
                <a:solidFill>
                  <a:srgbClr val="FF0000"/>
                </a:solidFill>
                <a:latin typeface="Verdana" panose="020B0604030504040204" pitchFamily="34" charset="0"/>
                <a:cs typeface="Times New Roman" panose="02020603050405020304" pitchFamily="18" charset="0"/>
              </a:rPr>
              <a:t> we want </a:t>
            </a:r>
            <a:r>
              <a:rPr lang="en-GB" sz="1200" b="1" dirty="0">
                <a:solidFill>
                  <a:srgbClr val="FF0000"/>
                </a:solidFill>
                <a:latin typeface="Verdana" panose="020B0604030504040204" pitchFamily="34" charset="0"/>
                <a:cs typeface="Times New Roman" panose="02020603050405020304" pitchFamily="18" charset="0"/>
              </a:rPr>
              <a:t>5g </a:t>
            </a:r>
            <a:r>
              <a:rPr lang="en-GB" sz="1200" dirty="0">
                <a:solidFill>
                  <a:srgbClr val="FF0000"/>
                </a:solidFill>
                <a:latin typeface="Verdana" panose="020B0604030504040204" pitchFamily="34" charset="0"/>
                <a:cs typeface="Times New Roman" panose="02020603050405020304" pitchFamily="18" charset="0"/>
              </a:rPr>
              <a:t>or below per 100g (Memory tip: Sugar has five letters, think five grams)</a:t>
            </a:r>
          </a:p>
        </p:txBody>
      </p:sp>
    </p:spTree>
    <p:extLst>
      <p:ext uri="{BB962C8B-B14F-4D97-AF65-F5344CB8AC3E}">
        <p14:creationId xmlns:p14="http://schemas.microsoft.com/office/powerpoint/2010/main" val="422522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1EC146-F03D-46D3-8322-AB0A2BA42C6B}"/>
              </a:ext>
            </a:extLst>
          </p:cNvPr>
          <p:cNvSpPr txBox="1"/>
          <p:nvPr/>
        </p:nvSpPr>
        <p:spPr>
          <a:xfrm>
            <a:off x="486966" y="548680"/>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4" name="TextBox 3">
            <a:extLst>
              <a:ext uri="{FF2B5EF4-FFF2-40B4-BE49-F238E27FC236}">
                <a16:creationId xmlns:a16="http://schemas.microsoft.com/office/drawing/2014/main" id="{04DF5BE6-D5F5-4931-A70B-EEFFF9FBDFF9}"/>
              </a:ext>
            </a:extLst>
          </p:cNvPr>
          <p:cNvSpPr txBox="1"/>
          <p:nvPr/>
        </p:nvSpPr>
        <p:spPr>
          <a:xfrm>
            <a:off x="486966" y="955569"/>
            <a:ext cx="5597202" cy="5970865"/>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Fast and slow release foods </a:t>
            </a:r>
          </a:p>
          <a:p>
            <a:endParaRPr lang="en-GB" sz="2000" b="1" dirty="0">
              <a:solidFill>
                <a:srgbClr val="EE3D3C"/>
              </a:solidFill>
              <a:latin typeface="Calibri" panose="020F0502020204030204" pitchFamily="34" charset="0"/>
              <a:cs typeface="Calibri" panose="020F0502020204030204" pitchFamily="34" charset="0"/>
            </a:endParaRPr>
          </a:p>
          <a:p>
            <a:r>
              <a:rPr lang="en-GB" dirty="0"/>
              <a:t>Get the children to spread out around the room. Explain how our bodies react to fast and slow release foods,</a:t>
            </a:r>
          </a:p>
          <a:p>
            <a:pPr marL="342900" indent="-342900">
              <a:buFontTx/>
              <a:buChar char="-"/>
            </a:pPr>
            <a:r>
              <a:rPr lang="en-GB" dirty="0"/>
              <a:t>Fast release foods release energy quickly. This can lead to a burst of energy followed by a slump often leading us to want more quick fix foods.</a:t>
            </a:r>
          </a:p>
          <a:p>
            <a:pPr marL="342900" indent="-342900">
              <a:buFontTx/>
              <a:buChar char="-"/>
            </a:pPr>
            <a:r>
              <a:rPr lang="en-GB" dirty="0"/>
              <a:t>Slow release foods release energy slowly keeping you fuller for longer and giving you energy throughout the day .</a:t>
            </a:r>
          </a:p>
          <a:p>
            <a:pPr marL="342900" indent="-342900">
              <a:buFontTx/>
              <a:buChar char="-"/>
            </a:pPr>
            <a:endParaRPr lang="en-GB" dirty="0"/>
          </a:p>
          <a:p>
            <a:r>
              <a:rPr lang="en-GB" dirty="0"/>
              <a:t>Leader can shout out a wide variety of foods (sweets, bananas, apples, peppers, vegetables, white bread/ brown bread , white pasta/brown pasta , chocolate etc).</a:t>
            </a:r>
          </a:p>
          <a:p>
            <a:r>
              <a:rPr lang="en-GB" dirty="0"/>
              <a:t>If the children think it’s a fast release food they need to sprint around the room as fast as possible and then fall to the floor (out of energy). If they think it’s a slow release food they should move around in slow motion (releasing energy slowly).</a:t>
            </a:r>
          </a:p>
        </p:txBody>
      </p:sp>
      <p:pic>
        <p:nvPicPr>
          <p:cNvPr id="4100" name="Picture 4" descr="Tortoise Pictures - Kids Search">
            <a:extLst>
              <a:ext uri="{FF2B5EF4-FFF2-40B4-BE49-F238E27FC236}">
                <a16:creationId xmlns:a16="http://schemas.microsoft.com/office/drawing/2014/main" id="{19883CB5-13F0-4BB1-BB5D-FB15DCB077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3006" y="3933056"/>
            <a:ext cx="2880320" cy="21617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orld's Fastest Cheetah Dies — Watch Her Run 100 meters in 5.95 seconds">
            <a:extLst>
              <a:ext uri="{FF2B5EF4-FFF2-40B4-BE49-F238E27FC236}">
                <a16:creationId xmlns:a16="http://schemas.microsoft.com/office/drawing/2014/main" id="{52F0AD53-3769-4DC0-A2ED-DFCA4D4421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357" y="1700808"/>
            <a:ext cx="2842969" cy="199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71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223CF-BCC2-44E5-9BBD-4F9128460817}"/>
              </a:ext>
            </a:extLst>
          </p:cNvPr>
          <p:cNvSpPr txBox="1"/>
          <p:nvPr/>
        </p:nvSpPr>
        <p:spPr>
          <a:xfrm>
            <a:off x="486966" y="548680"/>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3" name="TextBox 2">
            <a:extLst>
              <a:ext uri="{FF2B5EF4-FFF2-40B4-BE49-F238E27FC236}">
                <a16:creationId xmlns:a16="http://schemas.microsoft.com/office/drawing/2014/main" id="{2D90B59C-C6E3-4AE4-9C80-517DB3E00E7F}"/>
              </a:ext>
            </a:extLst>
          </p:cNvPr>
          <p:cNvSpPr txBox="1"/>
          <p:nvPr/>
        </p:nvSpPr>
        <p:spPr>
          <a:xfrm>
            <a:off x="486966" y="1124744"/>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5 a day – Eat a rainbow </a:t>
            </a:r>
          </a:p>
        </p:txBody>
      </p:sp>
      <p:sp>
        <p:nvSpPr>
          <p:cNvPr id="4" name="TextBox 3">
            <a:extLst>
              <a:ext uri="{FF2B5EF4-FFF2-40B4-BE49-F238E27FC236}">
                <a16:creationId xmlns:a16="http://schemas.microsoft.com/office/drawing/2014/main" id="{B97DE594-991A-4396-B60F-4E5250D72304}"/>
              </a:ext>
            </a:extLst>
          </p:cNvPr>
          <p:cNvSpPr txBox="1"/>
          <p:nvPr/>
        </p:nvSpPr>
        <p:spPr>
          <a:xfrm>
            <a:off x="486966" y="1720840"/>
            <a:ext cx="7560840" cy="3416320"/>
          </a:xfrm>
          <a:prstGeom prst="rect">
            <a:avLst/>
          </a:prstGeom>
          <a:noFill/>
        </p:spPr>
        <p:txBody>
          <a:bodyPr wrap="square" rtlCol="0">
            <a:spAutoFit/>
          </a:bodyPr>
          <a:lstStyle/>
          <a:p>
            <a:r>
              <a:rPr lang="en-GB" dirty="0"/>
              <a:t>Eating a wide variety of different fruit and vegetables is essential to get all the different vitamins and minerals they contain. Eating a rainbow is a great way to get children to think about this as the different coloured fruit and vegetables each provide different nutrients.</a:t>
            </a:r>
          </a:p>
          <a:p>
            <a:endParaRPr lang="en-GB" dirty="0"/>
          </a:p>
          <a:p>
            <a:r>
              <a:rPr lang="en-GB" dirty="0"/>
              <a:t>Children can use a colouring sheet to think about all the different fruit and vegetables that could match the different colours of the rainbow.</a:t>
            </a:r>
          </a:p>
          <a:p>
            <a:endParaRPr lang="en-GB" dirty="0"/>
          </a:p>
          <a:p>
            <a:r>
              <a:rPr lang="en-GB" dirty="0"/>
              <a:t>This activity can also be replicated with plastic foods or pictures to make up a rainbow on the floor . </a:t>
            </a:r>
          </a:p>
          <a:p>
            <a:endParaRPr lang="en-GB" dirty="0"/>
          </a:p>
          <a:p>
            <a:endParaRPr lang="en-GB" dirty="0"/>
          </a:p>
        </p:txBody>
      </p:sp>
      <p:pic>
        <p:nvPicPr>
          <p:cNvPr id="5122" name="Picture 2" descr="Eat a Rainbow Every Day!">
            <a:extLst>
              <a:ext uri="{FF2B5EF4-FFF2-40B4-BE49-F238E27FC236}">
                <a16:creationId xmlns:a16="http://schemas.microsoft.com/office/drawing/2014/main" id="{992F9BB5-0E94-45B5-B5C8-F03451F98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90" y="4628852"/>
            <a:ext cx="7344816" cy="220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93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AF7618-EF74-4567-A930-5563002B22F2}"/>
              </a:ext>
            </a:extLst>
          </p:cNvPr>
          <p:cNvSpPr txBox="1"/>
          <p:nvPr/>
        </p:nvSpPr>
        <p:spPr>
          <a:xfrm>
            <a:off x="486966" y="548680"/>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4" name="TextBox 3">
            <a:extLst>
              <a:ext uri="{FF2B5EF4-FFF2-40B4-BE49-F238E27FC236}">
                <a16:creationId xmlns:a16="http://schemas.microsoft.com/office/drawing/2014/main" id="{6F8E75AB-08E7-4947-8778-60631D2A6A43}"/>
              </a:ext>
            </a:extLst>
          </p:cNvPr>
          <p:cNvSpPr txBox="1"/>
          <p:nvPr/>
        </p:nvSpPr>
        <p:spPr>
          <a:xfrm>
            <a:off x="471958" y="1052736"/>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Sugars in drinks / </a:t>
            </a:r>
            <a:r>
              <a:rPr lang="en-GB" sz="2000" b="1" dirty="0" err="1">
                <a:solidFill>
                  <a:srgbClr val="EE3D3C"/>
                </a:solidFill>
                <a:latin typeface="Calibri" panose="020F0502020204030204" pitchFamily="34" charset="0"/>
                <a:cs typeface="Calibri" panose="020F0502020204030204" pitchFamily="34" charset="0"/>
              </a:rPr>
              <a:t>Hyrdration</a:t>
            </a:r>
            <a:r>
              <a:rPr lang="en-GB" sz="2000" b="1" dirty="0">
                <a:solidFill>
                  <a:srgbClr val="EE3D3C"/>
                </a:solidFill>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41873968-E148-4260-98F0-F9A6AE837851}"/>
              </a:ext>
            </a:extLst>
          </p:cNvPr>
          <p:cNvSpPr txBox="1"/>
          <p:nvPr/>
        </p:nvSpPr>
        <p:spPr>
          <a:xfrm>
            <a:off x="486966" y="1560290"/>
            <a:ext cx="7488832" cy="3139321"/>
          </a:xfrm>
          <a:prstGeom prst="rect">
            <a:avLst/>
          </a:prstGeom>
          <a:noFill/>
        </p:spPr>
        <p:txBody>
          <a:bodyPr wrap="square" rtlCol="0">
            <a:spAutoFit/>
          </a:bodyPr>
          <a:lstStyle/>
          <a:p>
            <a:r>
              <a:rPr lang="en-GB" dirty="0"/>
              <a:t>The amount of fluid a child needs depends on many factors but generally they should aim to drink about 6-8 glasses of fluid a day, using smaller glasses (150-200ml) for younger children. The best options are always milk and water!</a:t>
            </a:r>
          </a:p>
          <a:p>
            <a:endParaRPr lang="en-GB" dirty="0"/>
          </a:p>
          <a:p>
            <a:r>
              <a:rPr lang="en-GB" dirty="0"/>
              <a:t>What children drink is important as there can be lots of sugar in drinks, using a visual game to explain this can work well. Use a variety of different drinks and ask children to work out how much sugar is in each bottle and measure it out with teaspoons of sugar.</a:t>
            </a:r>
          </a:p>
          <a:p>
            <a:endParaRPr lang="en-GB" dirty="0"/>
          </a:p>
          <a:p>
            <a:r>
              <a:rPr lang="en-GB" dirty="0"/>
              <a:t>* 5g of sugar = 1 teaspoon of sugar </a:t>
            </a:r>
          </a:p>
        </p:txBody>
      </p:sp>
      <p:pic>
        <p:nvPicPr>
          <p:cNvPr id="6" name="Picture 5" descr="COCA-COLA CLASSIC 1L">
            <a:extLst>
              <a:ext uri="{FF2B5EF4-FFF2-40B4-BE49-F238E27FC236}">
                <a16:creationId xmlns:a16="http://schemas.microsoft.com/office/drawing/2014/main" id="{DA19E5B0-B47C-4C3F-B909-CC3464B196C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72" y="4699611"/>
            <a:ext cx="1224136" cy="1702506"/>
          </a:xfrm>
          <a:prstGeom prst="rect">
            <a:avLst/>
          </a:prstGeom>
          <a:noFill/>
          <a:ln>
            <a:noFill/>
          </a:ln>
        </p:spPr>
      </p:pic>
      <p:pic>
        <p:nvPicPr>
          <p:cNvPr id="7" name="Picture 6" descr="Ribena Blackcurrant Artistry campaign back on TV - Business &amp; Industry ...">
            <a:extLst>
              <a:ext uri="{FF2B5EF4-FFF2-40B4-BE49-F238E27FC236}">
                <a16:creationId xmlns:a16="http://schemas.microsoft.com/office/drawing/2014/main" id="{83094F10-16E1-4C87-834A-F17ED49BF6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699611"/>
            <a:ext cx="1451637" cy="1609710"/>
          </a:xfrm>
          <a:prstGeom prst="rect">
            <a:avLst/>
          </a:prstGeom>
          <a:noFill/>
          <a:ln>
            <a:noFill/>
          </a:ln>
        </p:spPr>
      </p:pic>
      <p:pic>
        <p:nvPicPr>
          <p:cNvPr id="8" name="Picture 7" descr="Evian : Evian, Glass Bottles, 750ml, 12 pack | BeerCastleNY / In ...">
            <a:extLst>
              <a:ext uri="{FF2B5EF4-FFF2-40B4-BE49-F238E27FC236}">
                <a16:creationId xmlns:a16="http://schemas.microsoft.com/office/drawing/2014/main" id="{55DA6D8C-1CEB-46FA-8BDD-7E81B3D8A7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381" y="4699610"/>
            <a:ext cx="1629483" cy="1687087"/>
          </a:xfrm>
          <a:prstGeom prst="rect">
            <a:avLst/>
          </a:prstGeom>
          <a:noFill/>
          <a:ln>
            <a:noFill/>
          </a:ln>
        </p:spPr>
      </p:pic>
      <p:pic>
        <p:nvPicPr>
          <p:cNvPr id="9" name="Picture 8" descr="Health Care: Benefits of Milk">
            <a:extLst>
              <a:ext uri="{FF2B5EF4-FFF2-40B4-BE49-F238E27FC236}">
                <a16:creationId xmlns:a16="http://schemas.microsoft.com/office/drawing/2014/main" id="{5E786A58-1AA7-4C51-A97A-A5896F6BE2E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4384" y="4699610"/>
            <a:ext cx="1273974" cy="1687088"/>
          </a:xfrm>
          <a:prstGeom prst="rect">
            <a:avLst/>
          </a:prstGeom>
          <a:noFill/>
          <a:ln>
            <a:noFill/>
          </a:ln>
        </p:spPr>
      </p:pic>
      <p:pic>
        <p:nvPicPr>
          <p:cNvPr id="10" name="Picture 9" descr="B&amp;M: &gt; Robinsons Fruit Shoot Orange 300ml - 142044">
            <a:extLst>
              <a:ext uri="{FF2B5EF4-FFF2-40B4-BE49-F238E27FC236}">
                <a16:creationId xmlns:a16="http://schemas.microsoft.com/office/drawing/2014/main" id="{48C0701C-7838-4A8B-B1D9-C0F4F8AE52C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7884" y="4699610"/>
            <a:ext cx="1244556" cy="1687088"/>
          </a:xfrm>
          <a:prstGeom prst="rect">
            <a:avLst/>
          </a:prstGeom>
          <a:noFill/>
          <a:ln>
            <a:noFill/>
          </a:ln>
        </p:spPr>
      </p:pic>
    </p:spTree>
    <p:extLst>
      <p:ext uri="{BB962C8B-B14F-4D97-AF65-F5344CB8AC3E}">
        <p14:creationId xmlns:p14="http://schemas.microsoft.com/office/powerpoint/2010/main" val="257089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B6A94C-9C88-4D79-982F-2BB0C7AC0C54}"/>
              </a:ext>
            </a:extLst>
          </p:cNvPr>
          <p:cNvSpPr txBox="1"/>
          <p:nvPr/>
        </p:nvSpPr>
        <p:spPr>
          <a:xfrm>
            <a:off x="486966" y="548680"/>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3" name="TextBox 2">
            <a:extLst>
              <a:ext uri="{FF2B5EF4-FFF2-40B4-BE49-F238E27FC236}">
                <a16:creationId xmlns:a16="http://schemas.microsoft.com/office/drawing/2014/main" id="{050EA984-3E3E-4B91-83A3-EFA66619707D}"/>
              </a:ext>
            </a:extLst>
          </p:cNvPr>
          <p:cNvSpPr txBox="1"/>
          <p:nvPr/>
        </p:nvSpPr>
        <p:spPr>
          <a:xfrm>
            <a:off x="471958" y="1052736"/>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5 a day Bingo </a:t>
            </a:r>
          </a:p>
        </p:txBody>
      </p:sp>
      <p:sp>
        <p:nvSpPr>
          <p:cNvPr id="4" name="TextBox 3">
            <a:extLst>
              <a:ext uri="{FF2B5EF4-FFF2-40B4-BE49-F238E27FC236}">
                <a16:creationId xmlns:a16="http://schemas.microsoft.com/office/drawing/2014/main" id="{8428AC14-5FCD-46FF-AF59-F131B6AB81BC}"/>
              </a:ext>
            </a:extLst>
          </p:cNvPr>
          <p:cNvSpPr txBox="1"/>
          <p:nvPr/>
        </p:nvSpPr>
        <p:spPr>
          <a:xfrm>
            <a:off x="491513" y="1556792"/>
            <a:ext cx="5973185" cy="4801314"/>
          </a:xfrm>
          <a:prstGeom prst="rect">
            <a:avLst/>
          </a:prstGeom>
          <a:noFill/>
        </p:spPr>
        <p:txBody>
          <a:bodyPr wrap="square" rtlCol="0">
            <a:spAutoFit/>
          </a:bodyPr>
          <a:lstStyle/>
          <a:p>
            <a:r>
              <a:rPr lang="en-GB" dirty="0"/>
              <a:t>Encouraging children to have 5 portions of fruit and vegetables per day can be difficult, be trying to make it fun through an active game can help. </a:t>
            </a:r>
          </a:p>
          <a:p>
            <a:endParaRPr lang="en-GB" dirty="0"/>
          </a:p>
          <a:p>
            <a:r>
              <a:rPr lang="en-GB" dirty="0"/>
              <a:t>Having a wide variety of these options on Bingo cards, can open up children’s minds to the types of fruits and vegetables that are available and that they may be willing to try. They might even find some that they had never heard of before! </a:t>
            </a:r>
          </a:p>
          <a:p>
            <a:endParaRPr lang="en-GB" dirty="0"/>
          </a:p>
          <a:p>
            <a:r>
              <a:rPr lang="en-GB" dirty="0"/>
              <a:t>You can create Bingo cards with various fruits and vegetables (generally 5 per card to encourage the 5 a day guidelines) and also create these foods on separate flash cards for the “Bingo coins”. Physical activity can be encouraged by using a sports hall or large facility ad placing the “Bingo coins” down the other end. The children can run or walk to retrieve a “coin”. </a:t>
            </a:r>
          </a:p>
        </p:txBody>
      </p:sp>
      <p:pic>
        <p:nvPicPr>
          <p:cNvPr id="8" name="Picture 7" descr="Game playing table with numbers">
            <a:extLst>
              <a:ext uri="{FF2B5EF4-FFF2-40B4-BE49-F238E27FC236}">
                <a16:creationId xmlns:a16="http://schemas.microsoft.com/office/drawing/2014/main" id="{CE6019B0-9E7A-409C-ADF4-07F0639E1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675" y="2711964"/>
            <a:ext cx="1921892" cy="1272974"/>
          </a:xfrm>
          <a:prstGeom prst="rect">
            <a:avLst/>
          </a:prstGeom>
        </p:spPr>
      </p:pic>
      <p:pic>
        <p:nvPicPr>
          <p:cNvPr id="10" name="Picture 9" descr="Couple of watermelon slices">
            <a:extLst>
              <a:ext uri="{FF2B5EF4-FFF2-40B4-BE49-F238E27FC236}">
                <a16:creationId xmlns:a16="http://schemas.microsoft.com/office/drawing/2014/main" id="{29A0EAE2-8278-4660-8688-D34975658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75" y="4221088"/>
            <a:ext cx="1921892" cy="1272974"/>
          </a:xfrm>
          <a:prstGeom prst="rect">
            <a:avLst/>
          </a:prstGeom>
        </p:spPr>
      </p:pic>
      <p:pic>
        <p:nvPicPr>
          <p:cNvPr id="12" name="Picture 11" descr="Close up of peas in a pea pod">
            <a:extLst>
              <a:ext uri="{FF2B5EF4-FFF2-40B4-BE49-F238E27FC236}">
                <a16:creationId xmlns:a16="http://schemas.microsoft.com/office/drawing/2014/main" id="{C010C2DF-EEFB-4732-BA30-FBC4CE6CE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697" y="1363938"/>
            <a:ext cx="1931869" cy="1087190"/>
          </a:xfrm>
          <a:prstGeom prst="rect">
            <a:avLst/>
          </a:prstGeom>
        </p:spPr>
      </p:pic>
      <p:pic>
        <p:nvPicPr>
          <p:cNvPr id="16" name="Picture 15" descr="Two avocado halves on green background">
            <a:extLst>
              <a:ext uri="{FF2B5EF4-FFF2-40B4-BE49-F238E27FC236}">
                <a16:creationId xmlns:a16="http://schemas.microsoft.com/office/drawing/2014/main" id="{2B8CA779-5D43-4967-A019-492C66E22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7503" y="5717036"/>
            <a:ext cx="1915063" cy="1164809"/>
          </a:xfrm>
          <a:prstGeom prst="rect">
            <a:avLst/>
          </a:prstGeom>
        </p:spPr>
      </p:pic>
    </p:spTree>
    <p:extLst>
      <p:ext uri="{BB962C8B-B14F-4D97-AF65-F5344CB8AC3E}">
        <p14:creationId xmlns:p14="http://schemas.microsoft.com/office/powerpoint/2010/main" val="125067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8CC065-F380-4F60-A02E-90858236EC95}"/>
              </a:ext>
            </a:extLst>
          </p:cNvPr>
          <p:cNvSpPr txBox="1"/>
          <p:nvPr/>
        </p:nvSpPr>
        <p:spPr>
          <a:xfrm>
            <a:off x="471958" y="476672"/>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Topical Games</a:t>
            </a:r>
          </a:p>
        </p:txBody>
      </p:sp>
      <p:sp>
        <p:nvSpPr>
          <p:cNvPr id="3" name="TextBox 2">
            <a:extLst>
              <a:ext uri="{FF2B5EF4-FFF2-40B4-BE49-F238E27FC236}">
                <a16:creationId xmlns:a16="http://schemas.microsoft.com/office/drawing/2014/main" id="{6C1870E5-3646-457D-A0F4-E04A94ACA5CC}"/>
              </a:ext>
            </a:extLst>
          </p:cNvPr>
          <p:cNvSpPr txBox="1"/>
          <p:nvPr/>
        </p:nvSpPr>
        <p:spPr>
          <a:xfrm>
            <a:off x="471958" y="1052736"/>
            <a:ext cx="3528392" cy="400110"/>
          </a:xfrm>
          <a:prstGeom prst="rect">
            <a:avLst/>
          </a:prstGeom>
          <a:noFill/>
        </p:spPr>
        <p:txBody>
          <a:bodyPr wrap="square" rtlCol="0">
            <a:spAutoFit/>
          </a:bodyPr>
          <a:lstStyle/>
          <a:p>
            <a:r>
              <a:rPr lang="en-GB" sz="2000" b="1" dirty="0">
                <a:solidFill>
                  <a:srgbClr val="EE3D3C"/>
                </a:solidFill>
                <a:latin typeface="Calibri" panose="020F0502020204030204" pitchFamily="34" charset="0"/>
                <a:cs typeface="Calibri" panose="020F0502020204030204" pitchFamily="34" charset="0"/>
              </a:rPr>
              <a:t>Fats in foods game </a:t>
            </a:r>
          </a:p>
        </p:txBody>
      </p:sp>
      <p:sp>
        <p:nvSpPr>
          <p:cNvPr id="5" name="TextBox 4">
            <a:extLst>
              <a:ext uri="{FF2B5EF4-FFF2-40B4-BE49-F238E27FC236}">
                <a16:creationId xmlns:a16="http://schemas.microsoft.com/office/drawing/2014/main" id="{01A9FC7E-970D-457C-B282-90FC34E7DC08}"/>
              </a:ext>
            </a:extLst>
          </p:cNvPr>
          <p:cNvSpPr txBox="1"/>
          <p:nvPr/>
        </p:nvSpPr>
        <p:spPr>
          <a:xfrm>
            <a:off x="251520" y="1452846"/>
            <a:ext cx="8640960" cy="2062103"/>
          </a:xfrm>
          <a:prstGeom prst="rect">
            <a:avLst/>
          </a:prstGeom>
          <a:noFill/>
        </p:spPr>
        <p:txBody>
          <a:bodyPr wrap="square">
            <a:spAutoFit/>
          </a:bodyPr>
          <a:lstStyle/>
          <a:p>
            <a:r>
              <a:rPr lang="en-GB" sz="1600" dirty="0">
                <a:latin typeface="Verdana" panose="020B0604030504040204" pitchFamily="34" charset="0"/>
                <a:cs typeface="Times New Roman" panose="02020603050405020304" pitchFamily="18" charset="0"/>
              </a:rPr>
              <a:t>Food groups can be a tricky concept for children to understand. Having a practical activity to identify a characteristic of a food group, can allow for more development of understanding of food. </a:t>
            </a:r>
          </a:p>
          <a:p>
            <a:endParaRPr lang="en-GB" sz="1600" dirty="0">
              <a:latin typeface="Verdana" panose="020B0604030504040204" pitchFamily="34" charset="0"/>
              <a:cs typeface="Times New Roman" panose="02020603050405020304" pitchFamily="18" charset="0"/>
            </a:endParaRPr>
          </a:p>
          <a:p>
            <a:r>
              <a:rPr lang="en-GB" sz="1600" dirty="0">
                <a:latin typeface="Verdana" panose="020B0604030504040204" pitchFamily="34" charset="0"/>
                <a:cs typeface="Times New Roman" panose="02020603050405020304" pitchFamily="18" charset="0"/>
              </a:rPr>
              <a:t>This activity is not there to put any negative emphasis on fats, but rather to highlight differences between the food groups; benefits, energy content, varieties, etc.  </a:t>
            </a:r>
          </a:p>
          <a:p>
            <a:endParaRPr lang="en-GB" sz="1600" dirty="0">
              <a:latin typeface="Verdana" panose="020B0604030504040204" pitchFamily="34" charset="0"/>
              <a:cs typeface="Times New Roman" panose="02020603050405020304" pitchFamily="18" charset="0"/>
            </a:endParaRPr>
          </a:p>
        </p:txBody>
      </p:sp>
      <p:pic>
        <p:nvPicPr>
          <p:cNvPr id="7" name="Picture 6" descr="A breakfast spread">
            <a:extLst>
              <a:ext uri="{FF2B5EF4-FFF2-40B4-BE49-F238E27FC236}">
                <a16:creationId xmlns:a16="http://schemas.microsoft.com/office/drawing/2014/main" id="{611A258B-423D-4294-BAA9-6CA354E8C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860" y="3429000"/>
            <a:ext cx="3907896" cy="2605264"/>
          </a:xfrm>
          <a:prstGeom prst="rect">
            <a:avLst/>
          </a:prstGeom>
        </p:spPr>
      </p:pic>
      <p:sp>
        <p:nvSpPr>
          <p:cNvPr id="9" name="TextBox 8">
            <a:extLst>
              <a:ext uri="{FF2B5EF4-FFF2-40B4-BE49-F238E27FC236}">
                <a16:creationId xmlns:a16="http://schemas.microsoft.com/office/drawing/2014/main" id="{25E97BB6-DD99-4C3D-89D3-2A21C2E875E6}"/>
              </a:ext>
            </a:extLst>
          </p:cNvPr>
          <p:cNvSpPr txBox="1"/>
          <p:nvPr/>
        </p:nvSpPr>
        <p:spPr>
          <a:xfrm>
            <a:off x="251520" y="3429000"/>
            <a:ext cx="4608512" cy="2800767"/>
          </a:xfrm>
          <a:prstGeom prst="rect">
            <a:avLst/>
          </a:prstGeom>
          <a:noFill/>
        </p:spPr>
        <p:txBody>
          <a:bodyPr wrap="square">
            <a:spAutoFit/>
          </a:bodyPr>
          <a:lstStyle/>
          <a:p>
            <a:r>
              <a:rPr lang="en-GB" sz="1600" dirty="0">
                <a:latin typeface="Verdana" panose="020B0604030504040204" pitchFamily="34" charset="0"/>
                <a:cs typeface="Times New Roman" panose="02020603050405020304" pitchFamily="18" charset="0"/>
              </a:rPr>
              <a:t>It is a good idea to have a few different foods/drinks to test. Oil, butter, milk, ham, etc can all be ideal foods with fat in them to test with. Orange juice, water, rice, porridge oats, are great contrasting foods to use too. </a:t>
            </a:r>
          </a:p>
          <a:p>
            <a:r>
              <a:rPr lang="en-GB" sz="1600" dirty="0">
                <a:latin typeface="Verdana" panose="020B0604030504040204" pitchFamily="34" charset="0"/>
                <a:cs typeface="Times New Roman" panose="02020603050405020304" pitchFamily="18" charset="0"/>
              </a:rPr>
              <a:t>Rub  each food on brown paper and let them dry… the foods with fat in them will leave a translucent “greasy” mark on the paper while the non-fat containing foods will not.  </a:t>
            </a:r>
          </a:p>
        </p:txBody>
      </p:sp>
    </p:spTree>
    <p:extLst>
      <p:ext uri="{BB962C8B-B14F-4D97-AF65-F5344CB8AC3E}">
        <p14:creationId xmlns:p14="http://schemas.microsoft.com/office/powerpoint/2010/main" val="90893852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E301ABA043B4B240A1DC3A308F1F0120004C4091C9A086E04481F07BE12DF39D39" ma:contentTypeVersion="13" ma:contentTypeDescription="Create a new document." ma:contentTypeScope="" ma:versionID="f48b1b6aa9fb7c3cd44abe1cd0a9d590">
  <xsd:schema xmlns:xsd="http://www.w3.org/2001/XMLSchema" xmlns:xs="http://www.w3.org/2001/XMLSchema" xmlns:p="http://schemas.microsoft.com/office/2006/metadata/properties" xmlns:ns2="5849e390-3ec1-402e-9240-a3e34b85f545" xmlns:ns3="9953576d-419c-4c5a-a36c-6e63f34b95e7" targetNamespace="http://schemas.microsoft.com/office/2006/metadata/properties" ma:root="true" ma:fieldsID="8c6e968ec27203966d81a2ab995845ea" ns2:_="" ns3:_="">
    <xsd:import namespace="5849e390-3ec1-402e-9240-a3e34b85f545"/>
    <xsd:import namespace="9953576d-419c-4c5a-a36c-6e63f34b95e7"/>
    <xsd:element name="properties">
      <xsd:complexType>
        <xsd:sequence>
          <xsd:element name="documentManagement">
            <xsd:complexType>
              <xsd:all>
                <xsd:element ref="ns2:h13ce263e7de44f8b22faf142f91590e" minOccurs="0"/>
                <xsd:element ref="ns3:TaxCatchAll" minOccurs="0"/>
                <xsd:element ref="ns3:TaxCatchAllLabel" minOccurs="0"/>
                <xsd:element ref="ns2:f6dd6c54c4ea48f7b0ab5bdc5da524c9" minOccurs="0"/>
                <xsd:element ref="ns2:ibcc2dd3f7fa43639dc0e22f7300983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9e390-3ec1-402e-9240-a3e34b85f545" elementFormDefault="qualified">
    <xsd:import namespace="http://schemas.microsoft.com/office/2006/documentManagement/types"/>
    <xsd:import namespace="http://schemas.microsoft.com/office/infopath/2007/PartnerControls"/>
    <xsd:element name="h13ce263e7de44f8b22faf142f91590e" ma:index="8" nillable="true" ma:taxonomy="true" ma:internalName="h13ce263e7de44f8b22faf142f91590e" ma:taxonomyFieldName="Function" ma:displayName="Function" ma:readOnly="false" ma:default="" ma:fieldId="{113ce263-e7de-44f8-b22f-af142f91590e}" ma:sspId="70d6af5e-d018-4566-81cb-bde2c61e1864" ma:termSetId="37e3c5b8-748f-48ce-987b-ce64a3ccd682" ma:anchorId="00000000-0000-0000-0000-000000000000" ma:open="false" ma:isKeyword="false">
      <xsd:complexType>
        <xsd:sequence>
          <xsd:element ref="pc:Terms" minOccurs="0" maxOccurs="1"/>
        </xsd:sequence>
      </xsd:complexType>
    </xsd:element>
    <xsd:element name="f6dd6c54c4ea48f7b0ab5bdc5da524c9" ma:index="12" nillable="true" ma:taxonomy="true" ma:internalName="f6dd6c54c4ea48f7b0ab5bdc5da524c9" ma:taxonomyFieldName="Activity" ma:displayName="Activity" ma:default="" ma:fieldId="{f6dd6c54-c4ea-48f7-b0ab-5bdc5da524c9}" ma:sspId="70d6af5e-d018-4566-81cb-bde2c61e1864" ma:termSetId="6ad65f11-58a9-4890-a0d3-7c9c54c0c59c" ma:anchorId="00000000-0000-0000-0000-000000000000" ma:open="false" ma:isKeyword="false">
      <xsd:complexType>
        <xsd:sequence>
          <xsd:element ref="pc:Terms" minOccurs="0" maxOccurs="1"/>
        </xsd:sequence>
      </xsd:complexType>
    </xsd:element>
    <xsd:element name="ibcc2dd3f7fa43639dc0e22f7300983e" ma:index="14" nillable="true" ma:taxonomy="true" ma:internalName="ibcc2dd3f7fa43639dc0e22f7300983e" ma:taxonomyFieldName="Transaction" ma:displayName="Transaction" ma:default="" ma:fieldId="{2bcc2dd3-f7fa-4363-9dc0-e22f7300983e}" ma:taxonomyMulti="true" ma:sspId="70d6af5e-d018-4566-81cb-bde2c61e1864" ma:termSetId="ccae6d33-676c-462a-831e-38be65c56c1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53576d-419c-4c5a-a36c-6e63f34b95e7"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2a23f05-ae65-442c-b6f0-4d8ef2257ae6}" ma:internalName="TaxCatchAll" ma:showField="CatchAllData" ma:web="9953576d-419c-4c5a-a36c-6e63f34b95e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2a23f05-ae65-442c-b6f0-4d8ef2257ae6}" ma:internalName="TaxCatchAllLabel" ma:readOnly="true" ma:showField="CatchAllDataLabel" ma:web="9953576d-419c-4c5a-a36c-6e63f34b95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953576d-419c-4c5a-a36c-6e63f34b95e7">
      <Value>3</Value>
      <Value>1</Value>
      <Value>7</Value>
    </TaxCatchAll>
    <f6dd6c54c4ea48f7b0ab5bdc5da524c9 xmlns="5849e390-3ec1-402e-9240-a3e34b85f545">
      <Terms xmlns="http://schemas.microsoft.com/office/infopath/2007/PartnerControls">
        <TermInfo xmlns="http://schemas.microsoft.com/office/infopath/2007/PartnerControls">
          <TermName xmlns="http://schemas.microsoft.com/office/infopath/2007/PartnerControls">Health Improvement</TermName>
          <TermId xmlns="http://schemas.microsoft.com/office/infopath/2007/PartnerControls">ed0eecb8-60ec-4d85-9349-6160158737e0</TermId>
        </TermInfo>
      </Terms>
    </f6dd6c54c4ea48f7b0ab5bdc5da524c9>
    <h13ce263e7de44f8b22faf142f91590e xmlns="5849e390-3ec1-402e-9240-a3e34b85f545">
      <Terms xmlns="http://schemas.microsoft.com/office/infopath/2007/PartnerControls">
        <TermInfo xmlns="http://schemas.microsoft.com/office/infopath/2007/PartnerControls">
          <TermName xmlns="http://schemas.microsoft.com/office/infopath/2007/PartnerControls">Public Health</TermName>
          <TermId xmlns="http://schemas.microsoft.com/office/infopath/2007/PartnerControls">1f75ef7c-d0eb-4299-b907-dc10e068b16b</TermId>
        </TermInfo>
      </Terms>
    </h13ce263e7de44f8b22faf142f91590e>
    <ibcc2dd3f7fa43639dc0e22f7300983e xmlns="5849e390-3ec1-402e-9240-a3e34b85f545">
      <Terms xmlns="http://schemas.microsoft.com/office/infopath/2007/PartnerControls">
        <TermInfo xmlns="http://schemas.microsoft.com/office/infopath/2007/PartnerControls">
          <TermName xmlns="http://schemas.microsoft.com/office/infopath/2007/PartnerControls">Children and Young People</TermName>
          <TermId xmlns="http://schemas.microsoft.com/office/infopath/2007/PartnerControls">0af0b39b-ff1d-43b3-94c6-4a538fbec9cc</TermId>
        </TermInfo>
      </Terms>
    </ibcc2dd3f7fa43639dc0e22f7300983e>
  </documentManagement>
</p:properties>
</file>

<file path=customXml/itemProps1.xml><?xml version="1.0" encoding="utf-8"?>
<ds:datastoreItem xmlns:ds="http://schemas.openxmlformats.org/officeDocument/2006/customXml" ds:itemID="{0AC39615-511E-4745-8FDE-C2BD673EF35C}"/>
</file>

<file path=customXml/itemProps2.xml><?xml version="1.0" encoding="utf-8"?>
<ds:datastoreItem xmlns:ds="http://schemas.openxmlformats.org/officeDocument/2006/customXml" ds:itemID="{F33C22A6-BA54-4A61-99B9-4D4796DC962F}"/>
</file>

<file path=customXml/itemProps3.xml><?xml version="1.0" encoding="utf-8"?>
<ds:datastoreItem xmlns:ds="http://schemas.openxmlformats.org/officeDocument/2006/customXml" ds:itemID="{9397DBCD-F0A8-4E0F-8724-1655A043682F}"/>
</file>

<file path=docProps/app.xml><?xml version="1.0" encoding="utf-8"?>
<Properties xmlns="http://schemas.openxmlformats.org/officeDocument/2006/extended-properties" xmlns:vt="http://schemas.openxmlformats.org/officeDocument/2006/docPropsVTypes">
  <TotalTime>1846</TotalTime>
  <Words>1557</Words>
  <Application>Microsoft Office PowerPoint</Application>
  <PresentationFormat>On-screen Show (4:3)</PresentationFormat>
  <Paragraphs>136</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Symbol</vt:lpstr>
      <vt:lpstr>Verdana</vt:lpstr>
      <vt:lpstr>Default Design</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Cornwall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psanders1</dc:creator>
  <cp:lastModifiedBy>Kate Laity</cp:lastModifiedBy>
  <cp:revision>105</cp:revision>
  <dcterms:created xsi:type="dcterms:W3CDTF">2012-03-06T11:45:10Z</dcterms:created>
  <dcterms:modified xsi:type="dcterms:W3CDTF">2022-06-28T15:20:34Z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ade86-969a-4cfc-8d70-99d1f0adeaba_Enabled">
    <vt:lpwstr>true</vt:lpwstr>
  </property>
  <property fmtid="{D5CDD505-2E9C-101B-9397-08002B2CF9AE}" pid="3" name="MSIP_Label_65bade86-969a-4cfc-8d70-99d1f0adeaba_SetDate">
    <vt:lpwstr>2022-06-28T15:20:34Z</vt:lpwstr>
  </property>
  <property fmtid="{D5CDD505-2E9C-101B-9397-08002B2CF9AE}" pid="4" name="MSIP_Label_65bade86-969a-4cfc-8d70-99d1f0adeaba_Method">
    <vt:lpwstr>Standard</vt:lpwstr>
  </property>
  <property fmtid="{D5CDD505-2E9C-101B-9397-08002B2CF9AE}" pid="5" name="MSIP_Label_65bade86-969a-4cfc-8d70-99d1f0adeaba_Name">
    <vt:lpwstr>65bade86-969a-4cfc-8d70-99d1f0adeaba</vt:lpwstr>
  </property>
  <property fmtid="{D5CDD505-2E9C-101B-9397-08002B2CF9AE}" pid="6" name="MSIP_Label_65bade86-969a-4cfc-8d70-99d1f0adeaba_SiteId">
    <vt:lpwstr>efaa16aa-d1de-4d58-ba2e-2833fdfdd29f</vt:lpwstr>
  </property>
  <property fmtid="{D5CDD505-2E9C-101B-9397-08002B2CF9AE}" pid="7" name="MSIP_Label_65bade86-969a-4cfc-8d70-99d1f0adeaba_ActionId">
    <vt:lpwstr>46be70a6-f7c8-4cc2-a07d-13a8a81adb3b</vt:lpwstr>
  </property>
  <property fmtid="{D5CDD505-2E9C-101B-9397-08002B2CF9AE}" pid="8" name="MSIP_Label_65bade86-969a-4cfc-8d70-99d1f0adeaba_ContentBits">
    <vt:lpwstr>1</vt:lpwstr>
  </property>
  <property fmtid="{D5CDD505-2E9C-101B-9397-08002B2CF9AE}" pid="9" name="ContentTypeId">
    <vt:lpwstr>0x010100E301ABA043B4B240A1DC3A308F1F0120004C4091C9A086E04481F07BE12DF39D39</vt:lpwstr>
  </property>
  <property fmtid="{D5CDD505-2E9C-101B-9397-08002B2CF9AE}" pid="10" name="Order">
    <vt:r8>100</vt:r8>
  </property>
  <property fmtid="{D5CDD505-2E9C-101B-9397-08002B2CF9AE}" pid="11" name="Function">
    <vt:lpwstr>1;#Public Health|1f75ef7c-d0eb-4299-b907-dc10e068b16b</vt:lpwstr>
  </property>
  <property fmtid="{D5CDD505-2E9C-101B-9397-08002B2CF9AE}" pid="12" name="Activity">
    <vt:lpwstr>3;#Health Improvement|ed0eecb8-60ec-4d85-9349-6160158737e0</vt:lpwstr>
  </property>
  <property fmtid="{D5CDD505-2E9C-101B-9397-08002B2CF9AE}" pid="13" name="Transaction">
    <vt:lpwstr>7;#Children and Young People|0af0b39b-ff1d-43b3-94c6-4a538fbec9cc</vt:lpwstr>
  </property>
  <property fmtid="{D5CDD505-2E9C-101B-9397-08002B2CF9AE}" pid="14" name="_ExtendedDescription">
    <vt:lpwstr/>
  </property>
</Properties>
</file>