
<file path=[Content_Types].xml><?xml version="1.0" encoding="utf-8"?>
<Types xmlns="http://schemas.openxmlformats.org/package/2006/content-types">
  <Default Extension="emf" ContentType="image/x-emf"/>
  <Default Extension="jfif" ContentType="image/jpeg"/>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Lst>
  <p:notesMasterIdLst>
    <p:notesMasterId r:id="rId15"/>
  </p:notesMasterIdLst>
  <p:handoutMasterIdLst>
    <p:handoutMasterId r:id="rId16"/>
  </p:handoutMasterIdLst>
  <p:sldIdLst>
    <p:sldId id="264" r:id="rId6"/>
    <p:sldId id="260" r:id="rId7"/>
    <p:sldId id="273" r:id="rId8"/>
    <p:sldId id="259" r:id="rId9"/>
    <p:sldId id="274" r:id="rId10"/>
    <p:sldId id="275" r:id="rId11"/>
    <p:sldId id="262" r:id="rId12"/>
    <p:sldId id="276" r:id="rId13"/>
    <p:sldId id="271" r:id="rId14"/>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D3C"/>
    <a:srgbClr val="6D3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04D170-19C0-41D6-B71E-DCB807B8ECC0}" v="17" dt="2022-07-07T13:28:16.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9" autoAdjust="0"/>
    <p:restoredTop sz="94660"/>
  </p:normalViewPr>
  <p:slideViewPr>
    <p:cSldViewPr>
      <p:cViewPr varScale="1">
        <p:scale>
          <a:sx n="77" d="100"/>
          <a:sy n="77" d="100"/>
        </p:scale>
        <p:origin x="1218"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Laity" userId="0671092f-da7b-497b-a651-d01ccb8607ee" providerId="ADAL" clId="{EA04D170-19C0-41D6-B71E-DCB807B8ECC0}"/>
    <pc:docChg chg="modSld">
      <pc:chgData name="Kate Laity" userId="0671092f-da7b-497b-a651-d01ccb8607ee" providerId="ADAL" clId="{EA04D170-19C0-41D6-B71E-DCB807B8ECC0}" dt="2022-07-07T13:29:34.567" v="157" actId="20577"/>
      <pc:docMkLst>
        <pc:docMk/>
      </pc:docMkLst>
      <pc:sldChg chg="addSp delSp modSp modTransition modAnim">
        <pc:chgData name="Kate Laity" userId="0671092f-da7b-497b-a651-d01ccb8607ee" providerId="ADAL" clId="{EA04D170-19C0-41D6-B71E-DCB807B8ECC0}" dt="2022-07-07T13:22:48.110" v="7"/>
        <pc:sldMkLst>
          <pc:docMk/>
          <pc:sldMk cId="2298313845" sldId="260"/>
        </pc:sldMkLst>
        <pc:picChg chg="del">
          <ac:chgData name="Kate Laity" userId="0671092f-da7b-497b-a651-d01ccb8607ee" providerId="ADAL" clId="{EA04D170-19C0-41D6-B71E-DCB807B8ECC0}" dt="2022-07-07T13:21:58.284" v="4"/>
          <ac:picMkLst>
            <pc:docMk/>
            <pc:sldMk cId="2298313845" sldId="260"/>
            <ac:picMk id="2" creationId="{CC600369-93E6-4C67-8D9C-420E297B3156}"/>
          </ac:picMkLst>
        </pc:picChg>
        <pc:picChg chg="add del mod">
          <ac:chgData name="Kate Laity" userId="0671092f-da7b-497b-a651-d01ccb8607ee" providerId="ADAL" clId="{EA04D170-19C0-41D6-B71E-DCB807B8ECC0}" dt="2022-07-07T13:22:23.838" v="6"/>
          <ac:picMkLst>
            <pc:docMk/>
            <pc:sldMk cId="2298313845" sldId="260"/>
            <ac:picMk id="4" creationId="{87C71FA0-A0A4-4159-8982-F1FCABA9CA93}"/>
          </ac:picMkLst>
        </pc:picChg>
        <pc:picChg chg="add mod">
          <ac:chgData name="Kate Laity" userId="0671092f-da7b-497b-a651-d01ccb8607ee" providerId="ADAL" clId="{EA04D170-19C0-41D6-B71E-DCB807B8ECC0}" dt="2022-07-07T13:22:48.110" v="7"/>
          <ac:picMkLst>
            <pc:docMk/>
            <pc:sldMk cId="2298313845" sldId="260"/>
            <ac:picMk id="6" creationId="{10DBB326-6B30-4AF2-A291-F3B0789EE57B}"/>
          </ac:picMkLst>
        </pc:picChg>
      </pc:sldChg>
      <pc:sldChg chg="modSp mod">
        <pc:chgData name="Kate Laity" userId="0671092f-da7b-497b-a651-d01ccb8607ee" providerId="ADAL" clId="{EA04D170-19C0-41D6-B71E-DCB807B8ECC0}" dt="2022-07-07T13:29:34.567" v="157" actId="20577"/>
        <pc:sldMkLst>
          <pc:docMk/>
          <pc:sldMk cId="3953981700" sldId="262"/>
        </pc:sldMkLst>
        <pc:spChg chg="mod">
          <ac:chgData name="Kate Laity" userId="0671092f-da7b-497b-a651-d01ccb8607ee" providerId="ADAL" clId="{EA04D170-19C0-41D6-B71E-DCB807B8ECC0}" dt="2022-07-07T13:29:34.567" v="157" actId="20577"/>
          <ac:spMkLst>
            <pc:docMk/>
            <pc:sldMk cId="3953981700" sldId="262"/>
            <ac:spMk id="17" creationId="{3891B11B-C5ED-486C-8A39-000822438875}"/>
          </ac:spMkLst>
        </pc:spChg>
      </pc:sldChg>
      <pc:sldChg chg="addSp delSp modSp modTransition modAnim">
        <pc:chgData name="Kate Laity" userId="0671092f-da7b-497b-a651-d01ccb8607ee" providerId="ADAL" clId="{EA04D170-19C0-41D6-B71E-DCB807B8ECC0}" dt="2022-07-07T13:21:23.764" v="3"/>
        <pc:sldMkLst>
          <pc:docMk/>
          <pc:sldMk cId="0" sldId="264"/>
        </pc:sldMkLst>
        <pc:picChg chg="del">
          <ac:chgData name="Kate Laity" userId="0671092f-da7b-497b-a651-d01ccb8607ee" providerId="ADAL" clId="{EA04D170-19C0-41D6-B71E-DCB807B8ECC0}" dt="2022-07-07T13:20:07.471" v="0"/>
          <ac:picMkLst>
            <pc:docMk/>
            <pc:sldMk cId="0" sldId="264"/>
            <ac:picMk id="3" creationId="{1DB2CF3A-38D2-4AA8-AE86-C8244CC264D8}"/>
          </ac:picMkLst>
        </pc:picChg>
        <pc:picChg chg="add del mod">
          <ac:chgData name="Kate Laity" userId="0671092f-da7b-497b-a651-d01ccb8607ee" providerId="ADAL" clId="{EA04D170-19C0-41D6-B71E-DCB807B8ECC0}" dt="2022-07-07T13:20:38.720" v="2"/>
          <ac:picMkLst>
            <pc:docMk/>
            <pc:sldMk cId="0" sldId="264"/>
            <ac:picMk id="7" creationId="{6854C23B-A967-430E-8015-CC7412E70B8A}"/>
          </ac:picMkLst>
        </pc:picChg>
        <pc:picChg chg="add mod">
          <ac:chgData name="Kate Laity" userId="0671092f-da7b-497b-a651-d01ccb8607ee" providerId="ADAL" clId="{EA04D170-19C0-41D6-B71E-DCB807B8ECC0}" dt="2022-07-07T13:21:23.764" v="3"/>
          <ac:picMkLst>
            <pc:docMk/>
            <pc:sldMk cId="0" sldId="264"/>
            <ac:picMk id="8" creationId="{FE6CAFEA-29FE-4C8A-BD7F-40BFE4CA7304}"/>
          </ac:picMkLst>
        </pc:picChg>
      </pc:sldChg>
      <pc:sldChg chg="addSp modSp mod">
        <pc:chgData name="Kate Laity" userId="0671092f-da7b-497b-a651-d01ccb8607ee" providerId="ADAL" clId="{EA04D170-19C0-41D6-B71E-DCB807B8ECC0}" dt="2022-07-07T13:29:25.777" v="156" actId="20577"/>
        <pc:sldMkLst>
          <pc:docMk/>
          <pc:sldMk cId="2861943350" sldId="271"/>
        </pc:sldMkLst>
        <pc:spChg chg="mod">
          <ac:chgData name="Kate Laity" userId="0671092f-da7b-497b-a651-d01ccb8607ee" providerId="ADAL" clId="{EA04D170-19C0-41D6-B71E-DCB807B8ECC0}" dt="2022-07-07T13:29:13.785" v="153" actId="20577"/>
          <ac:spMkLst>
            <pc:docMk/>
            <pc:sldMk cId="2861943350" sldId="271"/>
            <ac:spMk id="2" creationId="{A83FB710-E37D-418A-9D9F-F6EE4143DFC6}"/>
          </ac:spMkLst>
        </pc:spChg>
        <pc:spChg chg="add mod">
          <ac:chgData name="Kate Laity" userId="0671092f-da7b-497b-a651-d01ccb8607ee" providerId="ADAL" clId="{EA04D170-19C0-41D6-B71E-DCB807B8ECC0}" dt="2022-07-07T13:29:25.777" v="156" actId="20577"/>
          <ac:spMkLst>
            <pc:docMk/>
            <pc:sldMk cId="2861943350" sldId="271"/>
            <ac:spMk id="3" creationId="{4B147CB9-CDAD-4CB9-9674-79D3CCC184B9}"/>
          </ac:spMkLst>
        </pc:spChg>
      </pc:sldChg>
      <pc:sldChg chg="addSp delSp modSp modTransition modAnim">
        <pc:chgData name="Kate Laity" userId="0671092f-da7b-497b-a651-d01ccb8607ee" providerId="ADAL" clId="{EA04D170-19C0-41D6-B71E-DCB807B8ECC0}" dt="2022-07-07T13:25:58.555" v="11"/>
        <pc:sldMkLst>
          <pc:docMk/>
          <pc:sldMk cId="642195096" sldId="274"/>
        </pc:sldMkLst>
        <pc:picChg chg="add del mod">
          <ac:chgData name="Kate Laity" userId="0671092f-da7b-497b-a651-d01ccb8607ee" providerId="ADAL" clId="{EA04D170-19C0-41D6-B71E-DCB807B8ECC0}" dt="2022-07-07T13:25:18.985" v="10"/>
          <ac:picMkLst>
            <pc:docMk/>
            <pc:sldMk cId="642195096" sldId="274"/>
            <ac:picMk id="2" creationId="{F1A9937F-5741-4D5A-8B32-126496655F4A}"/>
          </ac:picMkLst>
        </pc:picChg>
        <pc:picChg chg="del">
          <ac:chgData name="Kate Laity" userId="0671092f-da7b-497b-a651-d01ccb8607ee" providerId="ADAL" clId="{EA04D170-19C0-41D6-B71E-DCB807B8ECC0}" dt="2022-07-07T13:24:31.957" v="8"/>
          <ac:picMkLst>
            <pc:docMk/>
            <pc:sldMk cId="642195096" sldId="274"/>
            <ac:picMk id="5" creationId="{9ED89AB7-D522-480E-8FAF-204922F16A3F}"/>
          </ac:picMkLst>
        </pc:picChg>
        <pc:picChg chg="add mod">
          <ac:chgData name="Kate Laity" userId="0671092f-da7b-497b-a651-d01ccb8607ee" providerId="ADAL" clId="{EA04D170-19C0-41D6-B71E-DCB807B8ECC0}" dt="2022-07-07T13:25:58.555" v="11"/>
          <ac:picMkLst>
            <pc:docMk/>
            <pc:sldMk cId="642195096" sldId="274"/>
            <ac:picMk id="6" creationId="{FD1DE456-90D6-4FAE-9F98-F75F56D04F4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defTabSz="955675">
              <a:defRPr sz="1300" smtClean="0"/>
            </a:lvl1pPr>
          </a:lstStyle>
          <a:p>
            <a:pPr>
              <a:defRPr/>
            </a:pPr>
            <a:endParaRPr lang="en-GB" altLang="en-US"/>
          </a:p>
        </p:txBody>
      </p:sp>
      <p:sp>
        <p:nvSpPr>
          <p:cNvPr id="46083" name="Rectangle 3"/>
          <p:cNvSpPr>
            <a:spLocks noGrp="1" noChangeArrowheads="1"/>
          </p:cNvSpPr>
          <p:nvPr>
            <p:ph type="dt" sz="quarter" idx="1"/>
          </p:nvPr>
        </p:nvSpPr>
        <p:spPr bwMode="auto">
          <a:xfrm>
            <a:off x="3849688"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t" anchorCtr="0" compatLnSpc="1">
            <a:prstTxWarp prst="textNoShape">
              <a:avLst/>
            </a:prstTxWarp>
          </a:bodyPr>
          <a:lstStyle>
            <a:lvl1pPr algn="r" defTabSz="955675">
              <a:defRPr sz="1300" smtClean="0"/>
            </a:lvl1pPr>
          </a:lstStyle>
          <a:p>
            <a:pPr>
              <a:defRPr/>
            </a:pPr>
            <a:endParaRPr lang="en-GB" altLang="en-US"/>
          </a:p>
        </p:txBody>
      </p:sp>
      <p:sp>
        <p:nvSpPr>
          <p:cNvPr id="46084" name="Rectangle 4"/>
          <p:cNvSpPr>
            <a:spLocks noGrp="1" noChangeArrowheads="1"/>
          </p:cNvSpPr>
          <p:nvPr>
            <p:ph type="ftr" sz="quarter" idx="2"/>
          </p:nvPr>
        </p:nvSpPr>
        <p:spPr bwMode="auto">
          <a:xfrm>
            <a:off x="0"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defTabSz="955675">
              <a:defRPr sz="1300" smtClean="0"/>
            </a:lvl1pPr>
          </a:lstStyle>
          <a:p>
            <a:pPr>
              <a:defRPr/>
            </a:pPr>
            <a:endParaRPr lang="en-GB" altLang="en-US"/>
          </a:p>
        </p:txBody>
      </p:sp>
      <p:sp>
        <p:nvSpPr>
          <p:cNvPr id="46085" name="Rectangle 5"/>
          <p:cNvSpPr>
            <a:spLocks noGrp="1" noChangeArrowheads="1"/>
          </p:cNvSpPr>
          <p:nvPr>
            <p:ph type="sldNum" sz="quarter" idx="3"/>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62" tIns="47781" rIns="95562" bIns="47781" numCol="1" anchor="b" anchorCtr="0" compatLnSpc="1">
            <a:prstTxWarp prst="textNoShape">
              <a:avLst/>
            </a:prstTxWarp>
          </a:bodyPr>
          <a:lstStyle>
            <a:lvl1pPr algn="r" defTabSz="955675">
              <a:defRPr sz="1300" smtClean="0"/>
            </a:lvl1pPr>
          </a:lstStyle>
          <a:p>
            <a:pPr>
              <a:defRPr/>
            </a:pPr>
            <a:fld id="{81D3DBA3-1FD3-4A5A-A811-25BE1EAC5E03}" type="slidenum">
              <a:rPr lang="en-GB" altLang="en-US"/>
              <a:pPr>
                <a:defRPr/>
              </a:pPr>
              <a:t>‹#›</a:t>
            </a:fld>
            <a:endParaRPr lang="en-GB" altLang="en-US"/>
          </a:p>
        </p:txBody>
      </p:sp>
    </p:spTree>
    <p:extLst>
      <p:ext uri="{BB962C8B-B14F-4D97-AF65-F5344CB8AC3E}">
        <p14:creationId xmlns:p14="http://schemas.microsoft.com/office/powerpoint/2010/main" val="2837190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21" tIns="44111" rIns="88221" bIns="44111" numCol="1" anchor="t" anchorCtr="0" compatLnSpc="1">
            <a:prstTxWarp prst="textNoShape">
              <a:avLst/>
            </a:prstTxWarp>
          </a:bodyPr>
          <a:lstStyle>
            <a:lvl1pPr defTabSz="882650">
              <a:defRPr sz="1200" smtClean="0"/>
            </a:lvl1pPr>
          </a:lstStyle>
          <a:p>
            <a:pPr>
              <a:defRPr/>
            </a:pPr>
            <a:endParaRPr lang="en-GB" altLang="en-US"/>
          </a:p>
        </p:txBody>
      </p:sp>
      <p:sp>
        <p:nvSpPr>
          <p:cNvPr id="49155" name="Rectangle 3"/>
          <p:cNvSpPr>
            <a:spLocks noGrp="1" noChangeArrowheads="1"/>
          </p:cNvSpPr>
          <p:nvPr>
            <p:ph type="dt" idx="1"/>
          </p:nvPr>
        </p:nvSpPr>
        <p:spPr bwMode="auto">
          <a:xfrm>
            <a:off x="3849688" y="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21" tIns="44111" rIns="88221" bIns="44111" numCol="1" anchor="t" anchorCtr="0" compatLnSpc="1">
            <a:prstTxWarp prst="textNoShape">
              <a:avLst/>
            </a:prstTxWarp>
          </a:bodyPr>
          <a:lstStyle>
            <a:lvl1pPr algn="r" defTabSz="882650">
              <a:defRPr sz="1200" smtClean="0"/>
            </a:lvl1pPr>
          </a:lstStyle>
          <a:p>
            <a:pPr>
              <a:defRPr/>
            </a:pPr>
            <a:endParaRPr lang="en-GB" altLang="en-US"/>
          </a:p>
        </p:txBody>
      </p:sp>
      <p:sp>
        <p:nvSpPr>
          <p:cNvPr id="4100"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21" tIns="44111" rIns="88221" bIns="44111"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9158" name="Rectangle 6"/>
          <p:cNvSpPr>
            <a:spLocks noGrp="1" noChangeArrowheads="1"/>
          </p:cNvSpPr>
          <p:nvPr>
            <p:ph type="ftr" sz="quarter" idx="4"/>
          </p:nvPr>
        </p:nvSpPr>
        <p:spPr bwMode="auto">
          <a:xfrm>
            <a:off x="0"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21" tIns="44111" rIns="88221" bIns="44111" numCol="1" anchor="b" anchorCtr="0" compatLnSpc="1">
            <a:prstTxWarp prst="textNoShape">
              <a:avLst/>
            </a:prstTxWarp>
          </a:bodyPr>
          <a:lstStyle>
            <a:lvl1pPr defTabSz="882650">
              <a:defRPr sz="1200" smtClean="0"/>
            </a:lvl1pPr>
          </a:lstStyle>
          <a:p>
            <a:pPr>
              <a:defRPr/>
            </a:pPr>
            <a:endParaRPr lang="en-GB" altLang="en-US"/>
          </a:p>
        </p:txBody>
      </p:sp>
      <p:sp>
        <p:nvSpPr>
          <p:cNvPr id="49159" name="Rectangle 7"/>
          <p:cNvSpPr>
            <a:spLocks noGrp="1" noChangeArrowheads="1"/>
          </p:cNvSpPr>
          <p:nvPr>
            <p:ph type="sldNum" sz="quarter" idx="5"/>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221" tIns="44111" rIns="88221" bIns="44111" numCol="1" anchor="b" anchorCtr="0" compatLnSpc="1">
            <a:prstTxWarp prst="textNoShape">
              <a:avLst/>
            </a:prstTxWarp>
          </a:bodyPr>
          <a:lstStyle>
            <a:lvl1pPr algn="r" defTabSz="882650">
              <a:defRPr sz="1200" smtClean="0"/>
            </a:lvl1pPr>
          </a:lstStyle>
          <a:p>
            <a:pPr>
              <a:defRPr/>
            </a:pPr>
            <a:fld id="{72B56E2D-A783-41EA-80E3-5912B4BA7519}" type="slidenum">
              <a:rPr lang="en-GB" altLang="en-US"/>
              <a:pPr>
                <a:defRPr/>
              </a:pPr>
              <a:t>‹#›</a:t>
            </a:fld>
            <a:endParaRPr lang="en-GB" altLang="en-US"/>
          </a:p>
        </p:txBody>
      </p:sp>
    </p:spTree>
    <p:extLst>
      <p:ext uri="{BB962C8B-B14F-4D97-AF65-F5344CB8AC3E}">
        <p14:creationId xmlns:p14="http://schemas.microsoft.com/office/powerpoint/2010/main" val="2618059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02044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2586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19872" y="973840"/>
            <a:ext cx="3744416" cy="1445213"/>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0040" y="1297241"/>
            <a:ext cx="3491880" cy="5156095"/>
          </a:xfrm>
          <a:prstGeom prst="rect">
            <a:avLst/>
          </a:prstGeom>
        </p:spPr>
      </p:pic>
      <p:sp>
        <p:nvSpPr>
          <p:cNvPr id="5" name="MSIPCMContentMarking" descr="{&quot;HashCode&quot;:-2130211288,&quot;Placement&quot;:&quot;Header&quot;,&quot;Top&quot;:0.0,&quot;Left&quot;:530.990051,&quot;SlideWidth&quot;:720,&quot;SlideHeight&quot;:540}">
            <a:extLst>
              <a:ext uri="{FF2B5EF4-FFF2-40B4-BE49-F238E27FC236}">
                <a16:creationId xmlns:a16="http://schemas.microsoft.com/office/drawing/2014/main" id="{F45B8117-6708-4C98-A9F1-750FE86FC9EB}"/>
              </a:ext>
            </a:extLst>
          </p:cNvPr>
          <p:cNvSpPr txBox="1"/>
          <p:nvPr userDrawn="1"/>
        </p:nvSpPr>
        <p:spPr>
          <a:xfrm>
            <a:off x="6743574" y="0"/>
            <a:ext cx="2400426" cy="262344"/>
          </a:xfrm>
          <a:prstGeom prst="rect">
            <a:avLst/>
          </a:prstGeom>
          <a:noFill/>
        </p:spPr>
        <p:txBody>
          <a:bodyPr vert="horz" wrap="square" lIns="0" tIns="0" rIns="0" bIns="0" rtlCol="0" anchor="ctr" anchorCtr="1">
            <a:spAutoFit/>
          </a:bodyPr>
          <a:lstStyle/>
          <a:p>
            <a:pPr algn="r">
              <a:spcBef>
                <a:spcPct val="0"/>
              </a:spcBef>
              <a:spcAft>
                <a:spcPct val="0"/>
              </a:spcAft>
            </a:pPr>
            <a:r>
              <a:rPr lang="en-GB" sz="1000">
                <a:solidFill>
                  <a:srgbClr val="FF8C00"/>
                </a:solidFill>
                <a:latin typeface="Calibri" panose="020F0502020204030204" pitchFamily="34" charset="0"/>
              </a:rPr>
              <a:t>Information Classification: CONTROLLED</a:t>
            </a:r>
          </a:p>
        </p:txBody>
      </p:sp>
    </p:spTree>
  </p:cSld>
  <p:clrMap bg1="lt1" tx1="dk1" bg2="lt2" tx2="dk2" accent1="accent1" accent2="accent2" accent3="accent3" accent4="accent4" accent5="accent5" accent6="accent6" hlink="hlink" folHlink="folHlink"/>
  <p:sldLayoutIdLst>
    <p:sldLayoutId id="2147483650" r:id="rId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2240" y="260648"/>
            <a:ext cx="1944216" cy="750399"/>
          </a:xfrm>
          <a:prstGeom prst="rect">
            <a:avLst/>
          </a:prstGeom>
        </p:spPr>
      </p:pic>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72200" y="2937982"/>
            <a:ext cx="3464128" cy="4091417"/>
          </a:xfrm>
          <a:prstGeom prst="rect">
            <a:avLst/>
          </a:prstGeom>
        </p:spPr>
      </p:pic>
      <p:sp>
        <p:nvSpPr>
          <p:cNvPr id="4" name="MSIPCMContentMarking" descr="{&quot;HashCode&quot;:-2130211288,&quot;Placement&quot;:&quot;Header&quot;,&quot;Top&quot;:0.0,&quot;Left&quot;:530.990051,&quot;SlideWidth&quot;:720,&quot;SlideHeight&quot;:540}">
            <a:extLst>
              <a:ext uri="{FF2B5EF4-FFF2-40B4-BE49-F238E27FC236}">
                <a16:creationId xmlns:a16="http://schemas.microsoft.com/office/drawing/2014/main" id="{4C0E1A3A-CDAA-498B-A293-2C44DDA403C4}"/>
              </a:ext>
            </a:extLst>
          </p:cNvPr>
          <p:cNvSpPr txBox="1"/>
          <p:nvPr userDrawn="1"/>
        </p:nvSpPr>
        <p:spPr>
          <a:xfrm>
            <a:off x="6743574" y="0"/>
            <a:ext cx="2400426" cy="262344"/>
          </a:xfrm>
          <a:prstGeom prst="rect">
            <a:avLst/>
          </a:prstGeom>
          <a:noFill/>
        </p:spPr>
        <p:txBody>
          <a:bodyPr vert="horz" wrap="square" lIns="0" tIns="0" rIns="0" bIns="0" rtlCol="0" anchor="ctr" anchorCtr="1">
            <a:spAutoFit/>
          </a:bodyPr>
          <a:lstStyle/>
          <a:p>
            <a:pPr algn="r">
              <a:spcBef>
                <a:spcPct val="0"/>
              </a:spcBef>
              <a:spcAft>
                <a:spcPct val="0"/>
              </a:spcAft>
            </a:pPr>
            <a:r>
              <a:rPr lang="en-GB" sz="1000">
                <a:solidFill>
                  <a:srgbClr val="FF8C00"/>
                </a:solidFill>
                <a:latin typeface="Calibri" panose="020F0502020204030204" pitchFamily="34" charset="0"/>
              </a:rPr>
              <a:t>Information Classification: CONTROLLED</a:t>
            </a:r>
          </a:p>
        </p:txBody>
      </p:sp>
    </p:spTree>
    <p:extLst>
      <p:ext uri="{BB962C8B-B14F-4D97-AF65-F5344CB8AC3E}">
        <p14:creationId xmlns:p14="http://schemas.microsoft.com/office/powerpoint/2010/main" val="2898152382"/>
      </p:ext>
    </p:extLst>
  </p:cSld>
  <p:clrMap bg1="lt1" tx1="dk1" bg2="lt2" tx2="dk2" accent1="accent1" accent2="accent2" accent3="accent3" accent4="accent4" accent5="accent5" accent6="accent6" hlink="hlink" folHlink="folHlink"/>
  <p:sldLayoutIdLst>
    <p:sldLayoutId id="214748365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6.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6.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6.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14.png"/><Relationship Id="rId5" Type="http://schemas.openxmlformats.org/officeDocument/2006/relationships/image" Target="../media/image13.jfif"/><Relationship Id="rId4" Type="http://schemas.openxmlformats.org/officeDocument/2006/relationships/image" Target="../media/image12.jfif"/></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18.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hyperlink" Target="https://www.food.gov.uk/safety-hygiene/check-the-labe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9872" y="2852937"/>
            <a:ext cx="5472608" cy="1077218"/>
          </a:xfrm>
          <a:prstGeom prst="rect">
            <a:avLst/>
          </a:prstGeom>
          <a:noFill/>
        </p:spPr>
        <p:txBody>
          <a:bodyPr wrap="square" rtlCol="0">
            <a:spAutoFit/>
          </a:bodyPr>
          <a:lstStyle/>
          <a:p>
            <a:r>
              <a:rPr lang="en-GB" sz="3200" b="1" dirty="0">
                <a:solidFill>
                  <a:srgbClr val="EE3D3C"/>
                </a:solidFill>
                <a:latin typeface="Calibri" panose="020F0502020204030204" pitchFamily="34" charset="0"/>
                <a:cs typeface="Calibri" panose="020F0502020204030204" pitchFamily="34" charset="0"/>
              </a:rPr>
              <a:t>Time2Eat</a:t>
            </a:r>
          </a:p>
          <a:p>
            <a:r>
              <a:rPr lang="en-GB" sz="3200" b="1" dirty="0">
                <a:solidFill>
                  <a:srgbClr val="EE3D3C"/>
                </a:solidFill>
                <a:latin typeface="Calibri" panose="020F0502020204030204" pitchFamily="34" charset="0"/>
                <a:cs typeface="Calibri" panose="020F0502020204030204" pitchFamily="34" charset="0"/>
              </a:rPr>
              <a:t>Label Reading </a:t>
            </a:r>
          </a:p>
        </p:txBody>
      </p:sp>
      <p:sp>
        <p:nvSpPr>
          <p:cNvPr id="4" name="TextBox 3"/>
          <p:cNvSpPr txBox="1"/>
          <p:nvPr/>
        </p:nvSpPr>
        <p:spPr>
          <a:xfrm>
            <a:off x="3419872" y="4391805"/>
            <a:ext cx="3756991" cy="461665"/>
          </a:xfrm>
          <a:prstGeom prst="rect">
            <a:avLst/>
          </a:prstGeom>
          <a:noFill/>
        </p:spPr>
        <p:txBody>
          <a:bodyPr wrap="none" rtlCol="0">
            <a:spAutoFit/>
          </a:bodyPr>
          <a:lstStyle/>
          <a:p>
            <a:r>
              <a:rPr lang="en-GB" sz="2400" dirty="0">
                <a:solidFill>
                  <a:srgbClr val="FF0000"/>
                </a:solidFill>
                <a:latin typeface="Calibri" panose="020F0502020204030204" pitchFamily="34" charset="0"/>
                <a:cs typeface="Calibri" panose="020F0502020204030204" pitchFamily="34" charset="0"/>
              </a:rPr>
              <a:t>www.healthycornwall.org.uk</a:t>
            </a:r>
          </a:p>
        </p:txBody>
      </p:sp>
      <p:pic>
        <p:nvPicPr>
          <p:cNvPr id="5" name="Picture 4" descr="Logo&#10;&#10;Description automatically generated">
            <a:extLst>
              <a:ext uri="{FF2B5EF4-FFF2-40B4-BE49-F238E27FC236}">
                <a16:creationId xmlns:a16="http://schemas.microsoft.com/office/drawing/2014/main" id="{077DB52B-7903-4BB8-97F2-E4B64C3A8E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4217" y="5404052"/>
            <a:ext cx="1293706" cy="1293706"/>
          </a:xfrm>
          <a:prstGeom prst="rect">
            <a:avLst/>
          </a:prstGeom>
        </p:spPr>
      </p:pic>
      <p:pic>
        <p:nvPicPr>
          <p:cNvPr id="6" name="Picture 5" descr="Icon&#10;&#10;Description automatically generated">
            <a:extLst>
              <a:ext uri="{FF2B5EF4-FFF2-40B4-BE49-F238E27FC236}">
                <a16:creationId xmlns:a16="http://schemas.microsoft.com/office/drawing/2014/main" id="{9F810109-AEFB-4571-8A6A-CA6847A572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7923" y="5404052"/>
            <a:ext cx="1293706" cy="1293706"/>
          </a:xfrm>
          <a:prstGeom prst="rect">
            <a:avLst/>
          </a:prstGeom>
        </p:spPr>
      </p:pic>
      <p:pic>
        <p:nvPicPr>
          <p:cNvPr id="8" name="Audio 7">
            <a:hlinkClick r:id="" action="ppaction://media"/>
            <a:extLst>
              <a:ext uri="{FF2B5EF4-FFF2-40B4-BE49-F238E27FC236}">
                <a16:creationId xmlns:a16="http://schemas.microsoft.com/office/drawing/2014/main" id="{FE6CAFEA-29FE-4C8A-BD7F-40BFE4CA730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cSld>
  <p:clrMapOvr>
    <a:masterClrMapping/>
  </p:clrMapOvr>
  <p:transition advTm="609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BFB3E5-A527-4F6C-9B90-4F9F902BDBFB}"/>
              </a:ext>
            </a:extLst>
          </p:cNvPr>
          <p:cNvSpPr txBox="1"/>
          <p:nvPr/>
        </p:nvSpPr>
        <p:spPr>
          <a:xfrm>
            <a:off x="395536" y="1007255"/>
            <a:ext cx="5256584" cy="369332"/>
          </a:xfrm>
          <a:prstGeom prst="rect">
            <a:avLst/>
          </a:prstGeom>
          <a:noFill/>
        </p:spPr>
        <p:txBody>
          <a:bodyPr wrap="square" rtlCol="0">
            <a:spAutoFit/>
          </a:bodyPr>
          <a:lstStyle/>
          <a:p>
            <a:r>
              <a:rPr lang="en-GB" b="1" dirty="0">
                <a:solidFill>
                  <a:srgbClr val="EE3D3C"/>
                </a:solidFill>
                <a:latin typeface="Calibri" panose="020F0502020204030204" pitchFamily="34" charset="0"/>
                <a:cs typeface="Calibri" panose="020F0502020204030204" pitchFamily="34" charset="0"/>
              </a:rPr>
              <a:t>Food labels help us to make healthy food choices</a:t>
            </a:r>
          </a:p>
        </p:txBody>
      </p:sp>
      <p:sp>
        <p:nvSpPr>
          <p:cNvPr id="5" name="TextBox 4">
            <a:extLst>
              <a:ext uri="{FF2B5EF4-FFF2-40B4-BE49-F238E27FC236}">
                <a16:creationId xmlns:a16="http://schemas.microsoft.com/office/drawing/2014/main" id="{030F3AE2-DA62-4C72-8AE5-2E67FE5C56CC}"/>
              </a:ext>
            </a:extLst>
          </p:cNvPr>
          <p:cNvSpPr txBox="1"/>
          <p:nvPr/>
        </p:nvSpPr>
        <p:spPr>
          <a:xfrm>
            <a:off x="395536" y="1732741"/>
            <a:ext cx="6048672" cy="2308324"/>
          </a:xfrm>
          <a:prstGeom prst="rect">
            <a:avLst/>
          </a:prstGeom>
          <a:noFill/>
        </p:spPr>
        <p:txBody>
          <a:bodyPr wrap="square" rtlCol="0">
            <a:spAutoFit/>
          </a:bodyPr>
          <a:lstStyle/>
          <a:p>
            <a:r>
              <a:rPr lang="en-GB" b="0" i="0" dirty="0">
                <a:solidFill>
                  <a:srgbClr val="000000"/>
                </a:solidFill>
                <a:effectLst/>
                <a:latin typeface="Open Sans" panose="020B0606030504020204" pitchFamily="34" charset="0"/>
              </a:rPr>
              <a:t>Nutritional labels give you information which can help you make a healthier and more informed choice when deciding which food and drink products to buy. By educating children how to read food labels we can help them make informed choices about what they are eating.</a:t>
            </a:r>
          </a:p>
          <a:p>
            <a:endParaRPr lang="en-GB" dirty="0">
              <a:solidFill>
                <a:srgbClr val="000000"/>
              </a:solidFill>
              <a:latin typeface="Open Sans" panose="020B0606030504020204" pitchFamily="34" charset="0"/>
            </a:endParaRPr>
          </a:p>
          <a:p>
            <a:r>
              <a:rPr lang="en-GB" b="0" i="0" dirty="0">
                <a:solidFill>
                  <a:srgbClr val="000000"/>
                </a:solidFill>
                <a:effectLst/>
                <a:latin typeface="Open Sans" panose="020B0606030504020204" pitchFamily="34" charset="0"/>
              </a:rPr>
              <a:t> </a:t>
            </a:r>
            <a:endParaRPr lang="en-GB" dirty="0"/>
          </a:p>
        </p:txBody>
      </p:sp>
      <p:sp>
        <p:nvSpPr>
          <p:cNvPr id="7" name="TextBox 6">
            <a:extLst>
              <a:ext uri="{FF2B5EF4-FFF2-40B4-BE49-F238E27FC236}">
                <a16:creationId xmlns:a16="http://schemas.microsoft.com/office/drawing/2014/main" id="{62ACA0E9-E0AD-4A38-B7FC-D3AD20591DAE}"/>
              </a:ext>
            </a:extLst>
          </p:cNvPr>
          <p:cNvSpPr txBox="1"/>
          <p:nvPr/>
        </p:nvSpPr>
        <p:spPr>
          <a:xfrm>
            <a:off x="395536" y="516125"/>
            <a:ext cx="4680520" cy="800219"/>
          </a:xfrm>
          <a:prstGeom prst="rect">
            <a:avLst/>
          </a:prstGeom>
          <a:noFill/>
        </p:spPr>
        <p:txBody>
          <a:bodyPr wrap="square" rtlCol="0">
            <a:spAutoFit/>
          </a:bodyPr>
          <a:lstStyle/>
          <a:p>
            <a:r>
              <a:rPr lang="en-GB" sz="2800" b="1" dirty="0">
                <a:solidFill>
                  <a:srgbClr val="EE3D3C"/>
                </a:solidFill>
                <a:latin typeface="Calibri" panose="020F0502020204030204" pitchFamily="34" charset="0"/>
                <a:cs typeface="Calibri" panose="020F0502020204030204" pitchFamily="34" charset="0"/>
              </a:rPr>
              <a:t>Label Reading </a:t>
            </a:r>
            <a:endParaRPr lang="en-GB" b="1" dirty="0">
              <a:solidFill>
                <a:srgbClr val="EE3D3C"/>
              </a:solidFill>
              <a:latin typeface="Calibri" panose="020F0502020204030204" pitchFamily="34" charset="0"/>
              <a:cs typeface="Calibri" panose="020F0502020204030204" pitchFamily="34" charset="0"/>
            </a:endParaRPr>
          </a:p>
          <a:p>
            <a:r>
              <a:rPr lang="en-GB" b="1" dirty="0">
                <a:solidFill>
                  <a:srgbClr val="EE3D3C"/>
                </a:solidFill>
                <a:latin typeface="Calibri" panose="020F0502020204030204" pitchFamily="34" charset="0"/>
                <a:cs typeface="Calibri" panose="020F0502020204030204" pitchFamily="34" charset="0"/>
              </a:rPr>
              <a:t> </a:t>
            </a:r>
            <a:endParaRPr lang="en-GB" sz="1800" b="1" dirty="0">
              <a:solidFill>
                <a:srgbClr val="EE3D3C"/>
              </a:solidFill>
              <a:latin typeface="Calibri" panose="020F0502020204030204" pitchFamily="34" charset="0"/>
              <a:cs typeface="Calibri" panose="020F0502020204030204" pitchFamily="34" charset="0"/>
            </a:endParaRPr>
          </a:p>
        </p:txBody>
      </p:sp>
      <p:pic>
        <p:nvPicPr>
          <p:cNvPr id="1026" name="Picture 2" descr="Label Reading Part 1 | PBS LearningMedia">
            <a:extLst>
              <a:ext uri="{FF2B5EF4-FFF2-40B4-BE49-F238E27FC236}">
                <a16:creationId xmlns:a16="http://schemas.microsoft.com/office/drawing/2014/main" id="{6FA796D2-4C98-405F-B58A-DA27CCF13E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47664" y="3429000"/>
            <a:ext cx="5256584" cy="2956829"/>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a:extLst>
              <a:ext uri="{FF2B5EF4-FFF2-40B4-BE49-F238E27FC236}">
                <a16:creationId xmlns:a16="http://schemas.microsoft.com/office/drawing/2014/main" id="{10DBB326-6B30-4AF2-A291-F3B0789EE57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298313845"/>
      </p:ext>
    </p:extLst>
  </p:cSld>
  <p:clrMapOvr>
    <a:masterClrMapping/>
  </p:clrMapOvr>
  <mc:AlternateContent xmlns:mc="http://schemas.openxmlformats.org/markup-compatibility/2006">
    <mc:Choice xmlns:p14="http://schemas.microsoft.com/office/powerpoint/2010/main" Requires="p14">
      <p:transition spd="slow" p14:dur="2000" advTm="15423"/>
    </mc:Choice>
    <mc:Fallback>
      <p:transition spd="slow" advTm="154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3625E4-AB6D-463A-89A6-F432E581E7FB}"/>
              </a:ext>
            </a:extLst>
          </p:cNvPr>
          <p:cNvSpPr txBox="1"/>
          <p:nvPr/>
        </p:nvSpPr>
        <p:spPr>
          <a:xfrm>
            <a:off x="899592" y="4034680"/>
            <a:ext cx="8136904" cy="2308324"/>
          </a:xfrm>
          <a:prstGeom prst="rect">
            <a:avLst/>
          </a:prstGeom>
          <a:noFill/>
        </p:spPr>
        <p:txBody>
          <a:bodyPr wrap="square" rtlCol="0">
            <a:spAutoFit/>
          </a:bodyPr>
          <a:lstStyle/>
          <a:p>
            <a:pPr algn="l"/>
            <a:endParaRPr lang="en-GB" b="0" i="0" dirty="0">
              <a:solidFill>
                <a:srgbClr val="000000"/>
              </a:solidFill>
              <a:effectLst/>
              <a:latin typeface="Open Sans" panose="020B0606030504020204" pitchFamily="34" charset="0"/>
            </a:endParaRPr>
          </a:p>
          <a:p>
            <a:pPr algn="l"/>
            <a:r>
              <a:rPr lang="en-GB" dirty="0"/>
              <a:t>It is mandatory for nutrition information to be displayed on the back of all food packaging, however some supermarkets and food manufacturers also display it on the front of pre-packed food in a handy traffic light system.</a:t>
            </a:r>
          </a:p>
          <a:p>
            <a:pPr algn="l"/>
            <a:endParaRPr lang="en-GB" dirty="0"/>
          </a:p>
          <a:p>
            <a:pPr algn="l"/>
            <a:r>
              <a:rPr lang="en-GB" dirty="0"/>
              <a:t>Using the traffic light label is very helpful when you want to compare the labels of different food products </a:t>
            </a:r>
            <a:r>
              <a:rPr lang="en-GB" b="1" dirty="0"/>
              <a:t>at a glance </a:t>
            </a:r>
            <a:r>
              <a:rPr lang="en-GB" dirty="0"/>
              <a:t>and helps you make a more informed choice. </a:t>
            </a:r>
          </a:p>
        </p:txBody>
      </p:sp>
      <p:sp>
        <p:nvSpPr>
          <p:cNvPr id="4" name="TextBox 3">
            <a:extLst>
              <a:ext uri="{FF2B5EF4-FFF2-40B4-BE49-F238E27FC236}">
                <a16:creationId xmlns:a16="http://schemas.microsoft.com/office/drawing/2014/main" id="{8D807F87-8B49-48BD-AAF3-C88A33E44699}"/>
              </a:ext>
            </a:extLst>
          </p:cNvPr>
          <p:cNvSpPr txBox="1"/>
          <p:nvPr/>
        </p:nvSpPr>
        <p:spPr>
          <a:xfrm>
            <a:off x="899592" y="1530658"/>
            <a:ext cx="7704856" cy="923330"/>
          </a:xfrm>
          <a:prstGeom prst="rect">
            <a:avLst/>
          </a:prstGeom>
          <a:noFill/>
        </p:spPr>
        <p:txBody>
          <a:bodyPr wrap="square">
            <a:spAutoFit/>
          </a:bodyPr>
          <a:lstStyle/>
          <a:p>
            <a:r>
              <a:rPr lang="en-GB" dirty="0"/>
              <a:t>The traffic light labelling system will tell you whether a food has high, medium or low amounts of fat, saturated fat, sugars and salt. It will also tell you the number of calories and kilojoules in that particular product.</a:t>
            </a:r>
          </a:p>
        </p:txBody>
      </p:sp>
      <p:sp>
        <p:nvSpPr>
          <p:cNvPr id="3" name="TextBox 2">
            <a:extLst>
              <a:ext uri="{FF2B5EF4-FFF2-40B4-BE49-F238E27FC236}">
                <a16:creationId xmlns:a16="http://schemas.microsoft.com/office/drawing/2014/main" id="{9458BF92-3F98-440B-9E79-3C84F20497CA}"/>
              </a:ext>
            </a:extLst>
          </p:cNvPr>
          <p:cNvSpPr txBox="1"/>
          <p:nvPr/>
        </p:nvSpPr>
        <p:spPr>
          <a:xfrm>
            <a:off x="611560" y="476672"/>
            <a:ext cx="4680520" cy="800219"/>
          </a:xfrm>
          <a:prstGeom prst="rect">
            <a:avLst/>
          </a:prstGeom>
          <a:noFill/>
        </p:spPr>
        <p:txBody>
          <a:bodyPr wrap="square" rtlCol="0">
            <a:spAutoFit/>
          </a:bodyPr>
          <a:lstStyle/>
          <a:p>
            <a:r>
              <a:rPr lang="en-GB" sz="2800" b="1" dirty="0">
                <a:solidFill>
                  <a:srgbClr val="EE3D3C"/>
                </a:solidFill>
                <a:latin typeface="Calibri" panose="020F0502020204030204" pitchFamily="34" charset="0"/>
                <a:cs typeface="Calibri" panose="020F0502020204030204" pitchFamily="34" charset="0"/>
              </a:rPr>
              <a:t>Label Reading </a:t>
            </a:r>
            <a:endParaRPr lang="en-GB" b="1" dirty="0">
              <a:solidFill>
                <a:srgbClr val="EE3D3C"/>
              </a:solidFill>
              <a:latin typeface="Calibri" panose="020F0502020204030204" pitchFamily="34" charset="0"/>
              <a:cs typeface="Calibri" panose="020F0502020204030204" pitchFamily="34" charset="0"/>
            </a:endParaRPr>
          </a:p>
          <a:p>
            <a:r>
              <a:rPr lang="en-GB" b="1" dirty="0">
                <a:solidFill>
                  <a:srgbClr val="EE3D3C"/>
                </a:solidFill>
                <a:latin typeface="Calibri" panose="020F0502020204030204" pitchFamily="34" charset="0"/>
                <a:cs typeface="Calibri" panose="020F0502020204030204" pitchFamily="34" charset="0"/>
              </a:rPr>
              <a:t>Traffic light system </a:t>
            </a:r>
            <a:endParaRPr lang="en-GB" sz="1800" b="1" dirty="0">
              <a:solidFill>
                <a:srgbClr val="EE3D3C"/>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26AE598-DB45-416D-A288-227B0F8972D9}"/>
              </a:ext>
            </a:extLst>
          </p:cNvPr>
          <p:cNvPicPr>
            <a:picLocks noChangeAspect="1"/>
          </p:cNvPicPr>
          <p:nvPr/>
        </p:nvPicPr>
        <p:blipFill>
          <a:blip r:embed="rId4" cstate="print"/>
          <a:stretch>
            <a:fillRect/>
          </a:stretch>
        </p:blipFill>
        <p:spPr>
          <a:xfrm>
            <a:off x="2951820" y="2754366"/>
            <a:ext cx="3096344" cy="1527420"/>
          </a:xfrm>
          <a:prstGeom prst="rect">
            <a:avLst/>
          </a:prstGeom>
          <a:ln w="19050">
            <a:solidFill>
              <a:schemeClr val="accent2">
                <a:lumMod val="60000"/>
                <a:lumOff val="40000"/>
              </a:schemeClr>
            </a:solidFill>
          </a:ln>
        </p:spPr>
      </p:pic>
      <p:pic>
        <p:nvPicPr>
          <p:cNvPr id="8" name="Audio 7">
            <a:hlinkClick r:id="" action="ppaction://media"/>
            <a:extLst>
              <a:ext uri="{FF2B5EF4-FFF2-40B4-BE49-F238E27FC236}">
                <a16:creationId xmlns:a16="http://schemas.microsoft.com/office/drawing/2014/main" id="{6B518FE4-2715-4B6A-9A7E-42DD1415570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186398263"/>
      </p:ext>
    </p:extLst>
  </p:cSld>
  <p:clrMapOvr>
    <a:masterClrMapping/>
  </p:clrMapOvr>
  <mc:AlternateContent xmlns:mc="http://schemas.openxmlformats.org/markup-compatibility/2006" xmlns:p14="http://schemas.microsoft.com/office/powerpoint/2010/main">
    <mc:Choice Requires="p14">
      <p:transition spd="slow" p14:dur="2000" advTm="32524"/>
    </mc:Choice>
    <mc:Fallback xmlns="">
      <p:transition spd="slow" advTm="325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0C3B88-AB22-410F-BB68-46B97097B9C3}"/>
              </a:ext>
            </a:extLst>
          </p:cNvPr>
          <p:cNvSpPr txBox="1"/>
          <p:nvPr/>
        </p:nvSpPr>
        <p:spPr>
          <a:xfrm>
            <a:off x="467544" y="1268760"/>
            <a:ext cx="3960440" cy="5078313"/>
          </a:xfrm>
          <a:prstGeom prst="rect">
            <a:avLst/>
          </a:prstGeom>
          <a:noFill/>
        </p:spPr>
        <p:txBody>
          <a:bodyPr wrap="square" rtlCol="0">
            <a:spAutoFit/>
          </a:bodyPr>
          <a:lstStyle/>
          <a:p>
            <a:pPr algn="l"/>
            <a:r>
              <a:rPr lang="en-GB" b="0" i="0" dirty="0">
                <a:solidFill>
                  <a:srgbClr val="000000"/>
                </a:solidFill>
                <a:effectLst/>
                <a:latin typeface="Open Sans" panose="020B0606030504020204" pitchFamily="34" charset="0"/>
              </a:rPr>
              <a:t>This is an image of the traffic light label found on some foods. The traffic light label is colour coded and shows that green is low in a particular nutrient, amber means medium and red is high in a nutrient.</a:t>
            </a:r>
          </a:p>
          <a:p>
            <a:pPr algn="l"/>
            <a:endParaRPr lang="en-GB" b="0" i="0" dirty="0">
              <a:solidFill>
                <a:srgbClr val="000000"/>
              </a:solidFill>
              <a:effectLst/>
              <a:latin typeface="Open Sans" panose="020B0606030504020204" pitchFamily="34" charset="0"/>
            </a:endParaRPr>
          </a:p>
          <a:p>
            <a:pPr algn="l">
              <a:buFont typeface="Arial" panose="020B0604020202020204" pitchFamily="34" charset="0"/>
              <a:buChar char="•"/>
            </a:pPr>
            <a:r>
              <a:rPr lang="en-GB" b="0" i="0" dirty="0">
                <a:solidFill>
                  <a:srgbClr val="000000"/>
                </a:solidFill>
                <a:effectLst/>
                <a:latin typeface="Open Sans" panose="020B0606030504020204" pitchFamily="34" charset="0"/>
              </a:rPr>
              <a:t> </a:t>
            </a:r>
            <a:r>
              <a:rPr lang="en-GB" b="1" i="0" dirty="0">
                <a:solidFill>
                  <a:srgbClr val="000000"/>
                </a:solidFill>
                <a:effectLst/>
                <a:latin typeface="Open Sans" panose="020B0606030504020204" pitchFamily="34" charset="0"/>
              </a:rPr>
              <a:t>Red</a:t>
            </a:r>
            <a:r>
              <a:rPr lang="en-GB" b="0" i="0" dirty="0">
                <a:solidFill>
                  <a:srgbClr val="000000"/>
                </a:solidFill>
                <a:effectLst/>
                <a:latin typeface="Open Sans" panose="020B0606030504020204" pitchFamily="34" charset="0"/>
              </a:rPr>
              <a:t> means the product is high in a nutrient and you should try to cut down, eat less often or eat smaller amounts. </a:t>
            </a:r>
          </a:p>
          <a:p>
            <a:pPr algn="l">
              <a:buFont typeface="Arial" panose="020B0604020202020204" pitchFamily="34" charset="0"/>
              <a:buChar char="•"/>
            </a:pPr>
            <a:r>
              <a:rPr lang="en-GB" b="0" i="0" dirty="0">
                <a:solidFill>
                  <a:srgbClr val="000000"/>
                </a:solidFill>
                <a:effectLst/>
                <a:latin typeface="Open Sans" panose="020B0606030504020204" pitchFamily="34" charset="0"/>
              </a:rPr>
              <a:t> </a:t>
            </a:r>
            <a:r>
              <a:rPr lang="en-GB" b="1" i="0" dirty="0">
                <a:solidFill>
                  <a:srgbClr val="000000"/>
                </a:solidFill>
                <a:effectLst/>
                <a:latin typeface="Open Sans" panose="020B0606030504020204" pitchFamily="34" charset="0"/>
              </a:rPr>
              <a:t>Amber</a:t>
            </a:r>
            <a:r>
              <a:rPr lang="en-GB" b="0" i="0" dirty="0">
                <a:solidFill>
                  <a:srgbClr val="000000"/>
                </a:solidFill>
                <a:effectLst/>
                <a:latin typeface="Open Sans" panose="020B0606030504020204" pitchFamily="34" charset="0"/>
              </a:rPr>
              <a:t> means medium. If a food contains mostly amber, you can eat it most of the time. </a:t>
            </a:r>
          </a:p>
          <a:p>
            <a:pPr algn="l">
              <a:buFont typeface="Arial" panose="020B0604020202020204" pitchFamily="34" charset="0"/>
              <a:buChar char="•"/>
            </a:pPr>
            <a:r>
              <a:rPr lang="en-GB" b="0" i="0" dirty="0">
                <a:solidFill>
                  <a:srgbClr val="000000"/>
                </a:solidFill>
                <a:effectLst/>
                <a:latin typeface="Open Sans" panose="020B0606030504020204" pitchFamily="34" charset="0"/>
              </a:rPr>
              <a:t> </a:t>
            </a:r>
            <a:r>
              <a:rPr lang="en-GB" b="1" i="0" dirty="0">
                <a:solidFill>
                  <a:srgbClr val="000000"/>
                </a:solidFill>
                <a:effectLst/>
                <a:latin typeface="Open Sans" panose="020B0606030504020204" pitchFamily="34" charset="0"/>
              </a:rPr>
              <a:t>Green</a:t>
            </a:r>
            <a:r>
              <a:rPr lang="en-GB" b="0" i="0" dirty="0">
                <a:solidFill>
                  <a:srgbClr val="000000"/>
                </a:solidFill>
                <a:effectLst/>
                <a:latin typeface="Open Sans" panose="020B0606030504020204" pitchFamily="34" charset="0"/>
              </a:rPr>
              <a:t> means low. The more green lights a label displays, the healthier the food choice is.</a:t>
            </a:r>
          </a:p>
        </p:txBody>
      </p:sp>
      <p:sp>
        <p:nvSpPr>
          <p:cNvPr id="8" name="TextBox 7">
            <a:extLst>
              <a:ext uri="{FF2B5EF4-FFF2-40B4-BE49-F238E27FC236}">
                <a16:creationId xmlns:a16="http://schemas.microsoft.com/office/drawing/2014/main" id="{077490E6-A725-4349-BCC5-425CCD597E2E}"/>
              </a:ext>
            </a:extLst>
          </p:cNvPr>
          <p:cNvSpPr txBox="1"/>
          <p:nvPr/>
        </p:nvSpPr>
        <p:spPr>
          <a:xfrm>
            <a:off x="611560" y="476672"/>
            <a:ext cx="4680520" cy="800219"/>
          </a:xfrm>
          <a:prstGeom prst="rect">
            <a:avLst/>
          </a:prstGeom>
          <a:noFill/>
        </p:spPr>
        <p:txBody>
          <a:bodyPr wrap="square" rtlCol="0">
            <a:spAutoFit/>
          </a:bodyPr>
          <a:lstStyle/>
          <a:p>
            <a:r>
              <a:rPr lang="en-GB" sz="2800" b="1" dirty="0">
                <a:solidFill>
                  <a:srgbClr val="EE3D3C"/>
                </a:solidFill>
                <a:latin typeface="Calibri" panose="020F0502020204030204" pitchFamily="34" charset="0"/>
                <a:cs typeface="Calibri" panose="020F0502020204030204" pitchFamily="34" charset="0"/>
              </a:rPr>
              <a:t>Label Reading </a:t>
            </a:r>
            <a:endParaRPr lang="en-GB" b="1" dirty="0">
              <a:solidFill>
                <a:srgbClr val="EE3D3C"/>
              </a:solidFill>
              <a:latin typeface="Calibri" panose="020F0502020204030204" pitchFamily="34" charset="0"/>
              <a:cs typeface="Calibri" panose="020F0502020204030204" pitchFamily="34" charset="0"/>
            </a:endParaRPr>
          </a:p>
          <a:p>
            <a:r>
              <a:rPr lang="en-GB" b="1" dirty="0">
                <a:solidFill>
                  <a:srgbClr val="EE3D3C"/>
                </a:solidFill>
                <a:latin typeface="Calibri" panose="020F0502020204030204" pitchFamily="34" charset="0"/>
                <a:cs typeface="Calibri" panose="020F0502020204030204" pitchFamily="34" charset="0"/>
              </a:rPr>
              <a:t>Traffic light system </a:t>
            </a:r>
            <a:endParaRPr lang="en-GB" sz="1800" b="1" dirty="0">
              <a:solidFill>
                <a:srgbClr val="EE3D3C"/>
              </a:solidFill>
              <a:latin typeface="Calibri" panose="020F0502020204030204" pitchFamily="34" charset="0"/>
              <a:cs typeface="Calibri" panose="020F0502020204030204" pitchFamily="34" charset="0"/>
            </a:endParaRPr>
          </a:p>
        </p:txBody>
      </p:sp>
      <p:pic>
        <p:nvPicPr>
          <p:cNvPr id="1026" name="Picture 2" descr="What's in a label? The five tools you need to decipher food labels ...">
            <a:extLst>
              <a:ext uri="{FF2B5EF4-FFF2-40B4-BE49-F238E27FC236}">
                <a16:creationId xmlns:a16="http://schemas.microsoft.com/office/drawing/2014/main" id="{DC404765-0587-4169-B505-1557CF8D2F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628800"/>
            <a:ext cx="4608512" cy="4392488"/>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a:extLst>
              <a:ext uri="{FF2B5EF4-FFF2-40B4-BE49-F238E27FC236}">
                <a16:creationId xmlns:a16="http://schemas.microsoft.com/office/drawing/2014/main" id="{DA8CB3AD-ACB2-4DC6-9263-220FA8EEE5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65652292"/>
      </p:ext>
    </p:extLst>
  </p:cSld>
  <p:clrMapOvr>
    <a:masterClrMapping/>
  </p:clrMapOvr>
  <mc:AlternateContent xmlns:mc="http://schemas.openxmlformats.org/markup-compatibility/2006" xmlns:p14="http://schemas.microsoft.com/office/powerpoint/2010/main">
    <mc:Choice Requires="p14">
      <p:transition spd="slow" p14:dur="2000" advTm="23410"/>
    </mc:Choice>
    <mc:Fallback xmlns="">
      <p:transition spd="slow" advTm="234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2339CA-3728-411A-8365-F11AA10CB847}"/>
              </a:ext>
            </a:extLst>
          </p:cNvPr>
          <p:cNvSpPr txBox="1"/>
          <p:nvPr/>
        </p:nvSpPr>
        <p:spPr>
          <a:xfrm>
            <a:off x="611560" y="476672"/>
            <a:ext cx="4680520" cy="800219"/>
          </a:xfrm>
          <a:prstGeom prst="rect">
            <a:avLst/>
          </a:prstGeom>
          <a:noFill/>
        </p:spPr>
        <p:txBody>
          <a:bodyPr wrap="square" rtlCol="0">
            <a:spAutoFit/>
          </a:bodyPr>
          <a:lstStyle/>
          <a:p>
            <a:r>
              <a:rPr lang="en-GB" sz="2800" b="1" dirty="0">
                <a:solidFill>
                  <a:srgbClr val="EE3D3C"/>
                </a:solidFill>
                <a:latin typeface="Calibri" panose="020F0502020204030204" pitchFamily="34" charset="0"/>
                <a:cs typeface="Calibri" panose="020F0502020204030204" pitchFamily="34" charset="0"/>
              </a:rPr>
              <a:t>Label Reading </a:t>
            </a:r>
            <a:endParaRPr lang="en-GB" b="1" dirty="0">
              <a:solidFill>
                <a:srgbClr val="EE3D3C"/>
              </a:solidFill>
              <a:latin typeface="Calibri" panose="020F0502020204030204" pitchFamily="34" charset="0"/>
              <a:cs typeface="Calibri" panose="020F0502020204030204" pitchFamily="34" charset="0"/>
            </a:endParaRPr>
          </a:p>
          <a:p>
            <a:r>
              <a:rPr lang="en-GB" b="1" dirty="0">
                <a:solidFill>
                  <a:srgbClr val="EE3D3C"/>
                </a:solidFill>
                <a:latin typeface="Calibri" panose="020F0502020204030204" pitchFamily="34" charset="0"/>
                <a:cs typeface="Calibri" panose="020F0502020204030204" pitchFamily="34" charset="0"/>
              </a:rPr>
              <a:t>Traffic light system, things to be aware of!!!</a:t>
            </a:r>
            <a:endParaRPr lang="en-GB" sz="1800" b="1" dirty="0">
              <a:solidFill>
                <a:srgbClr val="EE3D3C"/>
              </a:solidFill>
              <a:latin typeface="Calibri" panose="020F0502020204030204" pitchFamily="34" charset="0"/>
              <a:cs typeface="Calibri" panose="020F0502020204030204" pitchFamily="34" charset="0"/>
            </a:endParaRPr>
          </a:p>
        </p:txBody>
      </p:sp>
      <p:pic>
        <p:nvPicPr>
          <p:cNvPr id="2052" name="Picture 4" descr="Caution Sign | GJ Plastics health and safety signage">
            <a:extLst>
              <a:ext uri="{FF2B5EF4-FFF2-40B4-BE49-F238E27FC236}">
                <a16:creationId xmlns:a16="http://schemas.microsoft.com/office/drawing/2014/main" id="{4642F71C-8899-4D64-95A2-EB23AA660B8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1700808"/>
            <a:ext cx="4221088" cy="42210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6305013-21DF-4DE2-BDD9-08D35ABBB906}"/>
              </a:ext>
            </a:extLst>
          </p:cNvPr>
          <p:cNvSpPr txBox="1"/>
          <p:nvPr/>
        </p:nvSpPr>
        <p:spPr>
          <a:xfrm>
            <a:off x="755576" y="2132856"/>
            <a:ext cx="4320480" cy="3970318"/>
          </a:xfrm>
          <a:prstGeom prst="rect">
            <a:avLst/>
          </a:prstGeom>
          <a:noFill/>
        </p:spPr>
        <p:txBody>
          <a:bodyPr wrap="square" rtlCol="0">
            <a:spAutoFit/>
          </a:bodyPr>
          <a:lstStyle/>
          <a:p>
            <a:r>
              <a:rPr lang="en-GB" dirty="0"/>
              <a:t>The traffic lights are based on an adults not a child so something that is amber for an adult could be red for a child.</a:t>
            </a:r>
          </a:p>
          <a:p>
            <a:endParaRPr lang="en-GB" dirty="0">
              <a:solidFill>
                <a:srgbClr val="242424"/>
              </a:solidFill>
              <a:latin typeface="-apple-system"/>
            </a:endParaRPr>
          </a:p>
          <a:p>
            <a:endParaRPr lang="en-GB" dirty="0">
              <a:solidFill>
                <a:srgbClr val="242424"/>
              </a:solidFill>
              <a:latin typeface="-apple-system"/>
            </a:endParaRPr>
          </a:p>
          <a:p>
            <a:r>
              <a:rPr lang="en-GB" dirty="0"/>
              <a:t>There are some foods that may be classed as red on the traffic light system however, are not necessarily foods that should be avoided. For example peanut butter at a glance may look like we shouldn’t have it yet is actually a good source of healthy fats. Serving size is important.</a:t>
            </a:r>
          </a:p>
          <a:p>
            <a:endParaRPr lang="en-GB" dirty="0"/>
          </a:p>
        </p:txBody>
      </p:sp>
      <p:pic>
        <p:nvPicPr>
          <p:cNvPr id="6" name="Audio 5">
            <a:hlinkClick r:id="" action="ppaction://media"/>
            <a:extLst>
              <a:ext uri="{FF2B5EF4-FFF2-40B4-BE49-F238E27FC236}">
                <a16:creationId xmlns:a16="http://schemas.microsoft.com/office/drawing/2014/main" id="{FD1DE456-90D6-4FAE-9F98-F75F56D04F4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642195096"/>
      </p:ext>
    </p:extLst>
  </p:cSld>
  <p:clrMapOvr>
    <a:masterClrMapping/>
  </p:clrMapOvr>
  <mc:AlternateContent xmlns:mc="http://schemas.openxmlformats.org/markup-compatibility/2006">
    <mc:Choice xmlns:p14="http://schemas.microsoft.com/office/powerpoint/2010/main" Requires="p14">
      <p:transition spd="slow" p14:dur="2000" advTm="33566"/>
    </mc:Choice>
    <mc:Fallback>
      <p:transition spd="slow" advTm="335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C1DF7B-0358-423A-8347-C11A5BD4BEE3}"/>
              </a:ext>
            </a:extLst>
          </p:cNvPr>
          <p:cNvSpPr txBox="1"/>
          <p:nvPr/>
        </p:nvSpPr>
        <p:spPr>
          <a:xfrm>
            <a:off x="611560" y="476672"/>
            <a:ext cx="4680520" cy="800219"/>
          </a:xfrm>
          <a:prstGeom prst="rect">
            <a:avLst/>
          </a:prstGeom>
          <a:noFill/>
        </p:spPr>
        <p:txBody>
          <a:bodyPr wrap="square" rtlCol="0">
            <a:spAutoFit/>
          </a:bodyPr>
          <a:lstStyle/>
          <a:p>
            <a:r>
              <a:rPr lang="en-GB" sz="2800" b="1" dirty="0">
                <a:solidFill>
                  <a:srgbClr val="EE3D3C"/>
                </a:solidFill>
                <a:latin typeface="Calibri" panose="020F0502020204030204" pitchFamily="34" charset="0"/>
                <a:cs typeface="Calibri" panose="020F0502020204030204" pitchFamily="34" charset="0"/>
              </a:rPr>
              <a:t>Label Reading </a:t>
            </a:r>
          </a:p>
          <a:p>
            <a:r>
              <a:rPr lang="en-GB" b="1" dirty="0">
                <a:solidFill>
                  <a:srgbClr val="EE3D3C"/>
                </a:solidFill>
                <a:latin typeface="Calibri" panose="020F0502020204030204" pitchFamily="34" charset="0"/>
                <a:cs typeface="Calibri" panose="020F0502020204030204" pitchFamily="34" charset="0"/>
              </a:rPr>
              <a:t>A top tip to help simplify for children </a:t>
            </a:r>
          </a:p>
        </p:txBody>
      </p:sp>
      <p:sp>
        <p:nvSpPr>
          <p:cNvPr id="3" name="TextBox 2">
            <a:extLst>
              <a:ext uri="{FF2B5EF4-FFF2-40B4-BE49-F238E27FC236}">
                <a16:creationId xmlns:a16="http://schemas.microsoft.com/office/drawing/2014/main" id="{F237932C-6CB1-440A-99CE-2A44D144ED84}"/>
              </a:ext>
            </a:extLst>
          </p:cNvPr>
          <p:cNvSpPr txBox="1"/>
          <p:nvPr/>
        </p:nvSpPr>
        <p:spPr>
          <a:xfrm>
            <a:off x="683568" y="1700808"/>
            <a:ext cx="7200800" cy="2585323"/>
          </a:xfrm>
          <a:prstGeom prst="rect">
            <a:avLst/>
          </a:prstGeom>
          <a:noFill/>
        </p:spPr>
        <p:txBody>
          <a:bodyPr wrap="square" rtlCol="0">
            <a:spAutoFit/>
          </a:bodyPr>
          <a:lstStyle/>
          <a:p>
            <a:pPr algn="l"/>
            <a:r>
              <a:rPr lang="en-GB" dirty="0"/>
              <a:t>For simplicity more nutritious foods should follow the following rule -</a:t>
            </a:r>
          </a:p>
          <a:p>
            <a:pPr algn="l"/>
            <a:br>
              <a:rPr lang="en-GB" dirty="0"/>
            </a:br>
            <a:endParaRPr lang="en-GB" dirty="0"/>
          </a:p>
          <a:p>
            <a:pPr algn="l"/>
            <a:r>
              <a:rPr lang="en-GB" dirty="0"/>
              <a:t>·Remember for low</a:t>
            </a:r>
            <a:r>
              <a:rPr lang="en-GB" b="1" dirty="0"/>
              <a:t> Fat </a:t>
            </a:r>
            <a:r>
              <a:rPr lang="en-GB" dirty="0"/>
              <a:t>we want </a:t>
            </a:r>
            <a:r>
              <a:rPr lang="en-GB" b="1" dirty="0"/>
              <a:t>3g</a:t>
            </a:r>
            <a:r>
              <a:rPr lang="en-GB" dirty="0"/>
              <a:t> or below per </a:t>
            </a:r>
            <a:r>
              <a:rPr lang="en-GB" b="1" dirty="0"/>
              <a:t>100g</a:t>
            </a:r>
            <a:r>
              <a:rPr lang="en-GB" dirty="0"/>
              <a:t> (Memory tip: Fat has three letters, think three grams)</a:t>
            </a:r>
          </a:p>
          <a:p>
            <a:pPr algn="l"/>
            <a:br>
              <a:rPr lang="en-GB" dirty="0"/>
            </a:br>
            <a:endParaRPr lang="en-GB" dirty="0"/>
          </a:p>
          <a:p>
            <a:pPr algn="l"/>
            <a:r>
              <a:rPr lang="en-GB" dirty="0"/>
              <a:t>·Remember for low </a:t>
            </a:r>
            <a:r>
              <a:rPr lang="en-GB" b="1" dirty="0"/>
              <a:t>Sugar</a:t>
            </a:r>
            <a:r>
              <a:rPr lang="en-GB" dirty="0"/>
              <a:t> we want </a:t>
            </a:r>
            <a:r>
              <a:rPr lang="en-GB" b="1" dirty="0"/>
              <a:t>5g </a:t>
            </a:r>
            <a:r>
              <a:rPr lang="en-GB" dirty="0"/>
              <a:t>or below per </a:t>
            </a:r>
            <a:r>
              <a:rPr lang="en-GB" b="1" dirty="0"/>
              <a:t>100g</a:t>
            </a:r>
            <a:r>
              <a:rPr lang="en-GB" dirty="0"/>
              <a:t> (Memory tip: Sugar has five letters, think five grams)</a:t>
            </a:r>
          </a:p>
        </p:txBody>
      </p:sp>
      <p:pic>
        <p:nvPicPr>
          <p:cNvPr id="1026" name="Picture 2" descr="Good Idea - Lightbulb - T-Shirt | TeePublic">
            <a:extLst>
              <a:ext uri="{FF2B5EF4-FFF2-40B4-BE49-F238E27FC236}">
                <a16:creationId xmlns:a16="http://schemas.microsoft.com/office/drawing/2014/main" id="{EA5866FB-F3EB-4873-A1D5-45A1A07915C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4128" y="4254399"/>
            <a:ext cx="2496319" cy="2496319"/>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a:extLst>
              <a:ext uri="{FF2B5EF4-FFF2-40B4-BE49-F238E27FC236}">
                <a16:creationId xmlns:a16="http://schemas.microsoft.com/office/drawing/2014/main" id="{EA20EEF7-77F3-4E4A-A1F4-F65C9B05F5E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955558325"/>
      </p:ext>
    </p:extLst>
  </p:cSld>
  <p:clrMapOvr>
    <a:masterClrMapping/>
  </p:clrMapOvr>
  <mc:AlternateContent xmlns:mc="http://schemas.openxmlformats.org/markup-compatibility/2006" xmlns:p14="http://schemas.microsoft.com/office/powerpoint/2010/main">
    <mc:Choice Requires="p14">
      <p:transition spd="slow" p14:dur="2000" advTm="28016"/>
    </mc:Choice>
    <mc:Fallback xmlns="">
      <p:transition spd="slow" advTm="280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aphical user interface&#10;&#10;Description automatically generated">
            <a:extLst>
              <a:ext uri="{FF2B5EF4-FFF2-40B4-BE49-F238E27FC236}">
                <a16:creationId xmlns:a16="http://schemas.microsoft.com/office/drawing/2014/main" id="{BF462F8B-55CA-4CD6-B258-CB7E55BD7C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1552354"/>
            <a:ext cx="2520280" cy="2007825"/>
          </a:xfrm>
          <a:prstGeom prst="rect">
            <a:avLst/>
          </a:prstGeom>
          <a:ln>
            <a:noFill/>
          </a:ln>
          <a:effectLst>
            <a:softEdge rad="112500"/>
          </a:effectLst>
        </p:spPr>
      </p:pic>
      <p:pic>
        <p:nvPicPr>
          <p:cNvPr id="15" name="Picture 14" descr="Graphical user interface, text, application&#10;&#10;Description automatically generated">
            <a:extLst>
              <a:ext uri="{FF2B5EF4-FFF2-40B4-BE49-F238E27FC236}">
                <a16:creationId xmlns:a16="http://schemas.microsoft.com/office/drawing/2014/main" id="{ED26CB70-B526-47A7-8336-31E6EB2CEC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8" y="4355705"/>
            <a:ext cx="3024336" cy="1957472"/>
          </a:xfrm>
          <a:prstGeom prst="rect">
            <a:avLst/>
          </a:prstGeom>
          <a:ln>
            <a:noFill/>
          </a:ln>
          <a:effectLst>
            <a:softEdge rad="112500"/>
          </a:effectLst>
        </p:spPr>
      </p:pic>
      <p:sp>
        <p:nvSpPr>
          <p:cNvPr id="16" name="TextBox 15">
            <a:extLst>
              <a:ext uri="{FF2B5EF4-FFF2-40B4-BE49-F238E27FC236}">
                <a16:creationId xmlns:a16="http://schemas.microsoft.com/office/drawing/2014/main" id="{CB655663-7BB3-4FB1-B51A-BFD2A3DF22C4}"/>
              </a:ext>
            </a:extLst>
          </p:cNvPr>
          <p:cNvSpPr txBox="1"/>
          <p:nvPr/>
        </p:nvSpPr>
        <p:spPr>
          <a:xfrm>
            <a:off x="543152" y="783467"/>
            <a:ext cx="4680520" cy="800219"/>
          </a:xfrm>
          <a:prstGeom prst="rect">
            <a:avLst/>
          </a:prstGeom>
          <a:noFill/>
        </p:spPr>
        <p:txBody>
          <a:bodyPr wrap="square" rtlCol="0">
            <a:spAutoFit/>
          </a:bodyPr>
          <a:lstStyle/>
          <a:p>
            <a:r>
              <a:rPr lang="en-GB" sz="2800" b="1" dirty="0">
                <a:solidFill>
                  <a:srgbClr val="EE3D3C"/>
                </a:solidFill>
                <a:latin typeface="Calibri" panose="020F0502020204030204" pitchFamily="34" charset="0"/>
                <a:cs typeface="Calibri" panose="020F0502020204030204" pitchFamily="34" charset="0"/>
              </a:rPr>
              <a:t>Label Reading </a:t>
            </a:r>
          </a:p>
          <a:p>
            <a:r>
              <a:rPr lang="en-GB" b="1" dirty="0">
                <a:solidFill>
                  <a:srgbClr val="EE3D3C"/>
                </a:solidFill>
                <a:latin typeface="Calibri" panose="020F0502020204030204" pitchFamily="34" charset="0"/>
                <a:cs typeface="Calibri" panose="020F0502020204030204" pitchFamily="34" charset="0"/>
              </a:rPr>
              <a:t>Food scanner app</a:t>
            </a:r>
          </a:p>
        </p:txBody>
      </p:sp>
      <p:pic>
        <p:nvPicPr>
          <p:cNvPr id="2049" name="Picture 1">
            <a:extLst>
              <a:ext uri="{FF2B5EF4-FFF2-40B4-BE49-F238E27FC236}">
                <a16:creationId xmlns:a16="http://schemas.microsoft.com/office/drawing/2014/main" id="{D1573C6B-C2B8-4EDA-A5AC-AC616AD0F5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0152" y="4152937"/>
            <a:ext cx="2520280" cy="216024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891B11B-C5ED-486C-8A39-000822438875}"/>
              </a:ext>
            </a:extLst>
          </p:cNvPr>
          <p:cNvSpPr txBox="1"/>
          <p:nvPr/>
        </p:nvSpPr>
        <p:spPr>
          <a:xfrm>
            <a:off x="575556" y="1826240"/>
            <a:ext cx="4212468" cy="2308324"/>
          </a:xfrm>
          <a:prstGeom prst="rect">
            <a:avLst/>
          </a:prstGeom>
          <a:noFill/>
        </p:spPr>
        <p:txBody>
          <a:bodyPr wrap="square" rtlCol="0">
            <a:spAutoFit/>
          </a:bodyPr>
          <a:lstStyle/>
          <a:p>
            <a:r>
              <a:rPr lang="en-GB" dirty="0"/>
              <a:t>SCAN , SWIPE, SWAP</a:t>
            </a:r>
          </a:p>
          <a:p>
            <a:endParaRPr lang="en-GB" dirty="0"/>
          </a:p>
          <a:p>
            <a:r>
              <a:rPr lang="en-GB" dirty="0"/>
              <a:t>This is a brilliant app to share with families. Families can just scan the barcodes of their favourite foods, and then swipe </a:t>
            </a:r>
            <a:r>
              <a:rPr lang="en-GB"/>
              <a:t>to see </a:t>
            </a:r>
            <a:r>
              <a:rPr lang="en-GB" dirty="0"/>
              <a:t>the healthier options available, and make a swap next time they shop.</a:t>
            </a:r>
          </a:p>
        </p:txBody>
      </p:sp>
      <p:pic>
        <p:nvPicPr>
          <p:cNvPr id="3" name="Audio 2">
            <a:hlinkClick r:id="" action="ppaction://media"/>
            <a:extLst>
              <a:ext uri="{FF2B5EF4-FFF2-40B4-BE49-F238E27FC236}">
                <a16:creationId xmlns:a16="http://schemas.microsoft.com/office/drawing/2014/main" id="{160F98C4-EAFF-4026-B95D-96BA25B8F76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953981700"/>
      </p:ext>
    </p:extLst>
  </p:cSld>
  <p:clrMapOvr>
    <a:masterClrMapping/>
  </p:clrMapOvr>
  <mc:AlternateContent xmlns:mc="http://schemas.openxmlformats.org/markup-compatibility/2006" xmlns:p14="http://schemas.microsoft.com/office/powerpoint/2010/main">
    <mc:Choice Requires="p14">
      <p:transition spd="slow" p14:dur="2000" advTm="16480"/>
    </mc:Choice>
    <mc:Fallback xmlns="">
      <p:transition spd="slow" advTm="164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81F3AD37-8EE8-463F-B36C-7C7D42C01C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328" y="2051812"/>
            <a:ext cx="1033066" cy="103306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315AB605-E365-453C-9E95-970F67E669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1729" y="4384777"/>
            <a:ext cx="1033066" cy="103306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8B9DA826-727F-4A73-B0F0-7296C4B855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8661" y="3151033"/>
            <a:ext cx="1033066" cy="1033066"/>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A62C3D4E-A2C5-4BBF-A2FB-3E4620C602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02023" y="5599116"/>
            <a:ext cx="1033066" cy="103306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8797461-6A18-4F73-9BAA-DF9DBFF36C66}"/>
              </a:ext>
            </a:extLst>
          </p:cNvPr>
          <p:cNvSpPr txBox="1"/>
          <p:nvPr/>
        </p:nvSpPr>
        <p:spPr>
          <a:xfrm>
            <a:off x="382161" y="1178838"/>
            <a:ext cx="8352928" cy="1200329"/>
          </a:xfrm>
          <a:prstGeom prst="rect">
            <a:avLst/>
          </a:prstGeom>
          <a:noFill/>
        </p:spPr>
        <p:txBody>
          <a:bodyPr wrap="square">
            <a:spAutoFit/>
          </a:bodyPr>
          <a:lstStyle/>
          <a:p>
            <a:pPr algn="l"/>
            <a:r>
              <a:rPr lang="en-GB" dirty="0"/>
              <a:t>Use the NHS Food Scanner to bring food labels to life! A quick scan of the barcode on the product's packaging using your phone's camera will show you:</a:t>
            </a:r>
          </a:p>
          <a:p>
            <a:br>
              <a:rPr lang="en-GB" dirty="0"/>
            </a:br>
            <a:endParaRPr lang="en-GB" dirty="0"/>
          </a:p>
        </p:txBody>
      </p:sp>
      <p:sp>
        <p:nvSpPr>
          <p:cNvPr id="10" name="TextBox 9">
            <a:extLst>
              <a:ext uri="{FF2B5EF4-FFF2-40B4-BE49-F238E27FC236}">
                <a16:creationId xmlns:a16="http://schemas.microsoft.com/office/drawing/2014/main" id="{9FBF5343-E6F9-4A41-B5AB-E2F2913B7516}"/>
              </a:ext>
            </a:extLst>
          </p:cNvPr>
          <p:cNvSpPr txBox="1"/>
          <p:nvPr/>
        </p:nvSpPr>
        <p:spPr>
          <a:xfrm>
            <a:off x="398041" y="2035902"/>
            <a:ext cx="6937722" cy="923330"/>
          </a:xfrm>
          <a:prstGeom prst="rect">
            <a:avLst/>
          </a:prstGeom>
          <a:noFill/>
        </p:spPr>
        <p:txBody>
          <a:bodyPr wrap="square">
            <a:spAutoFit/>
          </a:bodyPr>
          <a:lstStyle/>
          <a:p>
            <a:pPr algn="l"/>
            <a:r>
              <a:rPr lang="en-GB" b="1" dirty="0"/>
              <a:t>If it's a 'Good choice'</a:t>
            </a:r>
          </a:p>
          <a:p>
            <a:pPr algn="l"/>
            <a:r>
              <a:rPr lang="en-GB" dirty="0"/>
              <a:t>Keep an eye out for the "Good choice" badge in the app, and when you're shopping in store or online.</a:t>
            </a:r>
          </a:p>
        </p:txBody>
      </p:sp>
      <p:sp>
        <p:nvSpPr>
          <p:cNvPr id="12" name="TextBox 11">
            <a:extLst>
              <a:ext uri="{FF2B5EF4-FFF2-40B4-BE49-F238E27FC236}">
                <a16:creationId xmlns:a16="http://schemas.microsoft.com/office/drawing/2014/main" id="{5425CA8A-08F2-4A95-91DC-EABCC3009F36}"/>
              </a:ext>
            </a:extLst>
          </p:cNvPr>
          <p:cNvSpPr txBox="1"/>
          <p:nvPr/>
        </p:nvSpPr>
        <p:spPr>
          <a:xfrm>
            <a:off x="373965" y="3119254"/>
            <a:ext cx="6887618" cy="923330"/>
          </a:xfrm>
          <a:prstGeom prst="rect">
            <a:avLst/>
          </a:prstGeom>
          <a:noFill/>
        </p:spPr>
        <p:txBody>
          <a:bodyPr wrap="square">
            <a:spAutoFit/>
          </a:bodyPr>
          <a:lstStyle/>
          <a:p>
            <a:pPr algn="l"/>
            <a:r>
              <a:rPr lang="en-GB" b="1" dirty="0"/>
              <a:t>Traffic light ratings</a:t>
            </a:r>
          </a:p>
          <a:p>
            <a:pPr algn="l"/>
            <a:r>
              <a:rPr lang="en-GB" dirty="0"/>
              <a:t>See at a glance whether the product is high, medium or low in sugar, salt and fat.</a:t>
            </a:r>
          </a:p>
        </p:txBody>
      </p:sp>
      <p:sp>
        <p:nvSpPr>
          <p:cNvPr id="14" name="TextBox 13">
            <a:extLst>
              <a:ext uri="{FF2B5EF4-FFF2-40B4-BE49-F238E27FC236}">
                <a16:creationId xmlns:a16="http://schemas.microsoft.com/office/drawing/2014/main" id="{28E75223-E2B9-4985-B643-F616B46878D8}"/>
              </a:ext>
            </a:extLst>
          </p:cNvPr>
          <p:cNvSpPr txBox="1"/>
          <p:nvPr/>
        </p:nvSpPr>
        <p:spPr>
          <a:xfrm>
            <a:off x="369574" y="4250254"/>
            <a:ext cx="7154754" cy="1200329"/>
          </a:xfrm>
          <a:prstGeom prst="rect">
            <a:avLst/>
          </a:prstGeom>
          <a:noFill/>
        </p:spPr>
        <p:txBody>
          <a:bodyPr wrap="square">
            <a:spAutoFit/>
          </a:bodyPr>
          <a:lstStyle/>
          <a:p>
            <a:pPr algn="l"/>
            <a:r>
              <a:rPr lang="en-GB" b="1" dirty="0"/>
              <a:t>Living labels!</a:t>
            </a:r>
          </a:p>
          <a:p>
            <a:pPr algn="l"/>
            <a:r>
              <a:rPr lang="en-GB" dirty="0"/>
              <a:t>A fun augmented reality feature helps you celebrate your good choices – or bring the sugar, salt and fat in a product to life to help kids understand more about what they're eating.</a:t>
            </a:r>
          </a:p>
        </p:txBody>
      </p:sp>
      <p:sp>
        <p:nvSpPr>
          <p:cNvPr id="16" name="TextBox 15">
            <a:extLst>
              <a:ext uri="{FF2B5EF4-FFF2-40B4-BE49-F238E27FC236}">
                <a16:creationId xmlns:a16="http://schemas.microsoft.com/office/drawing/2014/main" id="{D483FDCC-50BF-4005-91C9-9880F55C765A}"/>
              </a:ext>
            </a:extLst>
          </p:cNvPr>
          <p:cNvSpPr txBox="1"/>
          <p:nvPr/>
        </p:nvSpPr>
        <p:spPr>
          <a:xfrm>
            <a:off x="395536" y="5707482"/>
            <a:ext cx="6937722" cy="646331"/>
          </a:xfrm>
          <a:prstGeom prst="rect">
            <a:avLst/>
          </a:prstGeom>
          <a:noFill/>
        </p:spPr>
        <p:txBody>
          <a:bodyPr wrap="square">
            <a:spAutoFit/>
          </a:bodyPr>
          <a:lstStyle/>
          <a:p>
            <a:pPr algn="l"/>
            <a:r>
              <a:rPr lang="en-GB" b="1" dirty="0"/>
              <a:t>All your previous scans</a:t>
            </a:r>
          </a:p>
          <a:p>
            <a:pPr algn="l"/>
            <a:r>
              <a:rPr lang="en-GB" dirty="0"/>
              <a:t>See the full list of every product you've ever scanned!</a:t>
            </a:r>
          </a:p>
        </p:txBody>
      </p:sp>
      <p:sp>
        <p:nvSpPr>
          <p:cNvPr id="18" name="TextBox 17">
            <a:extLst>
              <a:ext uri="{FF2B5EF4-FFF2-40B4-BE49-F238E27FC236}">
                <a16:creationId xmlns:a16="http://schemas.microsoft.com/office/drawing/2014/main" id="{B290D424-7F31-40BA-ACCA-760B800B587E}"/>
              </a:ext>
            </a:extLst>
          </p:cNvPr>
          <p:cNvSpPr txBox="1"/>
          <p:nvPr/>
        </p:nvSpPr>
        <p:spPr>
          <a:xfrm>
            <a:off x="369574" y="344770"/>
            <a:ext cx="4916466" cy="800219"/>
          </a:xfrm>
          <a:prstGeom prst="rect">
            <a:avLst/>
          </a:prstGeom>
          <a:noFill/>
        </p:spPr>
        <p:txBody>
          <a:bodyPr wrap="square">
            <a:spAutoFit/>
          </a:bodyPr>
          <a:lstStyle/>
          <a:p>
            <a:r>
              <a:rPr lang="en-GB" sz="2800" b="1" dirty="0">
                <a:solidFill>
                  <a:srgbClr val="EE3D3C"/>
                </a:solidFill>
                <a:latin typeface="Calibri" panose="020F0502020204030204" pitchFamily="34" charset="0"/>
                <a:cs typeface="Calibri" panose="020F0502020204030204" pitchFamily="34" charset="0"/>
              </a:rPr>
              <a:t>Label Reading </a:t>
            </a:r>
          </a:p>
          <a:p>
            <a:r>
              <a:rPr lang="en-GB" b="1" dirty="0">
                <a:solidFill>
                  <a:srgbClr val="EE3D3C"/>
                </a:solidFill>
                <a:latin typeface="Calibri" panose="020F0502020204030204" pitchFamily="34" charset="0"/>
                <a:cs typeface="Calibri" panose="020F0502020204030204" pitchFamily="34" charset="0"/>
              </a:rPr>
              <a:t>Food scanner app</a:t>
            </a:r>
          </a:p>
        </p:txBody>
      </p:sp>
      <p:pic>
        <p:nvPicPr>
          <p:cNvPr id="3" name="Audio 2">
            <a:hlinkClick r:id="" action="ppaction://media"/>
            <a:extLst>
              <a:ext uri="{FF2B5EF4-FFF2-40B4-BE49-F238E27FC236}">
                <a16:creationId xmlns:a16="http://schemas.microsoft.com/office/drawing/2014/main" id="{B2EBEA68-782B-4F95-A0F0-2AD187C9D1E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3275745851"/>
      </p:ext>
    </p:extLst>
  </p:cSld>
  <p:clrMapOvr>
    <a:masterClrMapping/>
  </p:clrMapOvr>
  <mc:AlternateContent xmlns:mc="http://schemas.openxmlformats.org/markup-compatibility/2006" xmlns:p14="http://schemas.microsoft.com/office/powerpoint/2010/main">
    <mc:Choice Requires="p14">
      <p:transition spd="slow" p14:dur="2000" advTm="22221"/>
    </mc:Choice>
    <mc:Fallback xmlns="">
      <p:transition spd="slow" advTm="222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3FB710-E37D-418A-9D9F-F6EE4143DFC6}"/>
              </a:ext>
            </a:extLst>
          </p:cNvPr>
          <p:cNvSpPr txBox="1"/>
          <p:nvPr/>
        </p:nvSpPr>
        <p:spPr>
          <a:xfrm>
            <a:off x="1115616" y="2924944"/>
            <a:ext cx="7344816" cy="1200329"/>
          </a:xfrm>
          <a:prstGeom prst="rect">
            <a:avLst/>
          </a:prstGeom>
          <a:noFill/>
        </p:spPr>
        <p:txBody>
          <a:bodyPr wrap="square" rtlCol="0">
            <a:spAutoFit/>
          </a:bodyPr>
          <a:lstStyle/>
          <a:p>
            <a:endParaRPr lang="en-GB" u="sng" dirty="0">
              <a:hlinkClick r:id="rId2">
                <a:extLst>
                  <a:ext uri="{A12FA001-AC4F-418D-AE19-62706E023703}">
                    <ahyp:hlinkClr xmlns:ahyp="http://schemas.microsoft.com/office/drawing/2018/hyperlinkcolor" val="tx"/>
                  </a:ext>
                </a:extLst>
              </a:hlinkClick>
            </a:endParaRPr>
          </a:p>
          <a:p>
            <a:endParaRPr lang="en-GB" u="sng" dirty="0">
              <a:hlinkClick r:id="rId2">
                <a:extLst>
                  <a:ext uri="{A12FA001-AC4F-418D-AE19-62706E023703}">
                    <ahyp:hlinkClr xmlns:ahyp="http://schemas.microsoft.com/office/drawing/2018/hyperlinkcolor" val="tx"/>
                  </a:ext>
                </a:extLst>
              </a:hlinkClick>
            </a:endParaRPr>
          </a:p>
          <a:p>
            <a:endParaRPr lang="en-GB" dirty="0">
              <a:hlinkClick r:id="rId2"/>
            </a:endParaRPr>
          </a:p>
          <a:p>
            <a:r>
              <a:rPr lang="en-GB" dirty="0">
                <a:hlinkClick r:id="rId2"/>
              </a:rPr>
              <a:t>Check the label | Food Standards Agency</a:t>
            </a:r>
            <a:endParaRPr lang="en-GB" dirty="0"/>
          </a:p>
        </p:txBody>
      </p:sp>
      <p:sp>
        <p:nvSpPr>
          <p:cNvPr id="4" name="TextBox 3">
            <a:extLst>
              <a:ext uri="{FF2B5EF4-FFF2-40B4-BE49-F238E27FC236}">
                <a16:creationId xmlns:a16="http://schemas.microsoft.com/office/drawing/2014/main" id="{10BB0133-5AE4-48A8-BCB0-A3D120423AB0}"/>
              </a:ext>
            </a:extLst>
          </p:cNvPr>
          <p:cNvSpPr txBox="1"/>
          <p:nvPr/>
        </p:nvSpPr>
        <p:spPr>
          <a:xfrm>
            <a:off x="1259632" y="1379676"/>
            <a:ext cx="4916466" cy="800219"/>
          </a:xfrm>
          <a:prstGeom prst="rect">
            <a:avLst/>
          </a:prstGeom>
          <a:noFill/>
        </p:spPr>
        <p:txBody>
          <a:bodyPr wrap="square">
            <a:spAutoFit/>
          </a:bodyPr>
          <a:lstStyle/>
          <a:p>
            <a:r>
              <a:rPr lang="en-GB" sz="2800" b="1" dirty="0">
                <a:solidFill>
                  <a:srgbClr val="EE3D3C"/>
                </a:solidFill>
                <a:latin typeface="Calibri" panose="020F0502020204030204" pitchFamily="34" charset="0"/>
                <a:cs typeface="Calibri" panose="020F0502020204030204" pitchFamily="34" charset="0"/>
              </a:rPr>
              <a:t>Label Reading </a:t>
            </a:r>
          </a:p>
          <a:p>
            <a:r>
              <a:rPr lang="en-GB" b="1" dirty="0">
                <a:solidFill>
                  <a:srgbClr val="EE3D3C"/>
                </a:solidFill>
                <a:latin typeface="Calibri" panose="020F0502020204030204" pitchFamily="34" charset="0"/>
                <a:cs typeface="Calibri" panose="020F0502020204030204" pitchFamily="34" charset="0"/>
              </a:rPr>
              <a:t>More information and leaflets </a:t>
            </a:r>
          </a:p>
        </p:txBody>
      </p:sp>
      <p:sp>
        <p:nvSpPr>
          <p:cNvPr id="3" name="TextBox 2">
            <a:extLst>
              <a:ext uri="{FF2B5EF4-FFF2-40B4-BE49-F238E27FC236}">
                <a16:creationId xmlns:a16="http://schemas.microsoft.com/office/drawing/2014/main" id="{4B147CB9-CDAD-4CB9-9674-79D3CCC184B9}"/>
              </a:ext>
            </a:extLst>
          </p:cNvPr>
          <p:cNvSpPr txBox="1"/>
          <p:nvPr/>
        </p:nvSpPr>
        <p:spPr>
          <a:xfrm>
            <a:off x="1259632" y="2564904"/>
            <a:ext cx="6624736" cy="646331"/>
          </a:xfrm>
          <a:prstGeom prst="rect">
            <a:avLst/>
          </a:prstGeom>
          <a:noFill/>
        </p:spPr>
        <p:txBody>
          <a:bodyPr wrap="square" rtlCol="0">
            <a:spAutoFit/>
          </a:bodyPr>
          <a:lstStyle/>
          <a:p>
            <a:r>
              <a:rPr lang="en-GB" dirty="0"/>
              <a:t>For more information on label reading you can watch the following video by the Food Standards Agency </a:t>
            </a:r>
          </a:p>
        </p:txBody>
      </p:sp>
    </p:spTree>
    <p:extLst>
      <p:ext uri="{BB962C8B-B14F-4D97-AF65-F5344CB8AC3E}">
        <p14:creationId xmlns:p14="http://schemas.microsoft.com/office/powerpoint/2010/main" val="286194335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C Document" ma:contentTypeID="0x010100E301ABA043B4B240A1DC3A308F1F0120004C4091C9A086E04481F07BE12DF39D39" ma:contentTypeVersion="13" ma:contentTypeDescription="Create a new document." ma:contentTypeScope="" ma:versionID="f48b1b6aa9fb7c3cd44abe1cd0a9d590">
  <xsd:schema xmlns:xsd="http://www.w3.org/2001/XMLSchema" xmlns:xs="http://www.w3.org/2001/XMLSchema" xmlns:p="http://schemas.microsoft.com/office/2006/metadata/properties" xmlns:ns2="5849e390-3ec1-402e-9240-a3e34b85f545" xmlns:ns3="9953576d-419c-4c5a-a36c-6e63f34b95e7" targetNamespace="http://schemas.microsoft.com/office/2006/metadata/properties" ma:root="true" ma:fieldsID="8c6e968ec27203966d81a2ab995845ea" ns2:_="" ns3:_="">
    <xsd:import namespace="5849e390-3ec1-402e-9240-a3e34b85f545"/>
    <xsd:import namespace="9953576d-419c-4c5a-a36c-6e63f34b95e7"/>
    <xsd:element name="properties">
      <xsd:complexType>
        <xsd:sequence>
          <xsd:element name="documentManagement">
            <xsd:complexType>
              <xsd:all>
                <xsd:element ref="ns2:h13ce263e7de44f8b22faf142f91590e" minOccurs="0"/>
                <xsd:element ref="ns3:TaxCatchAll" minOccurs="0"/>
                <xsd:element ref="ns3:TaxCatchAllLabel" minOccurs="0"/>
                <xsd:element ref="ns2:f6dd6c54c4ea48f7b0ab5bdc5da524c9" minOccurs="0"/>
                <xsd:element ref="ns2:ibcc2dd3f7fa43639dc0e22f7300983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49e390-3ec1-402e-9240-a3e34b85f545" elementFormDefault="qualified">
    <xsd:import namespace="http://schemas.microsoft.com/office/2006/documentManagement/types"/>
    <xsd:import namespace="http://schemas.microsoft.com/office/infopath/2007/PartnerControls"/>
    <xsd:element name="h13ce263e7de44f8b22faf142f91590e" ma:index="8" nillable="true" ma:taxonomy="true" ma:internalName="h13ce263e7de44f8b22faf142f91590e" ma:taxonomyFieldName="Function" ma:displayName="Function" ma:readOnly="false" ma:default="" ma:fieldId="{113ce263-e7de-44f8-b22f-af142f91590e}" ma:sspId="70d6af5e-d018-4566-81cb-bde2c61e1864" ma:termSetId="37e3c5b8-748f-48ce-987b-ce64a3ccd682" ma:anchorId="00000000-0000-0000-0000-000000000000" ma:open="false" ma:isKeyword="false">
      <xsd:complexType>
        <xsd:sequence>
          <xsd:element ref="pc:Terms" minOccurs="0" maxOccurs="1"/>
        </xsd:sequence>
      </xsd:complexType>
    </xsd:element>
    <xsd:element name="f6dd6c54c4ea48f7b0ab5bdc5da524c9" ma:index="12" nillable="true" ma:taxonomy="true" ma:internalName="f6dd6c54c4ea48f7b0ab5bdc5da524c9" ma:taxonomyFieldName="Activity" ma:displayName="Activity" ma:default="" ma:fieldId="{f6dd6c54-c4ea-48f7-b0ab-5bdc5da524c9}" ma:sspId="70d6af5e-d018-4566-81cb-bde2c61e1864" ma:termSetId="6ad65f11-58a9-4890-a0d3-7c9c54c0c59c" ma:anchorId="00000000-0000-0000-0000-000000000000" ma:open="false" ma:isKeyword="false">
      <xsd:complexType>
        <xsd:sequence>
          <xsd:element ref="pc:Terms" minOccurs="0" maxOccurs="1"/>
        </xsd:sequence>
      </xsd:complexType>
    </xsd:element>
    <xsd:element name="ibcc2dd3f7fa43639dc0e22f7300983e" ma:index="14" nillable="true" ma:taxonomy="true" ma:internalName="ibcc2dd3f7fa43639dc0e22f7300983e" ma:taxonomyFieldName="Transaction" ma:displayName="Transaction" ma:default="" ma:fieldId="{2bcc2dd3-f7fa-4363-9dc0-e22f7300983e}" ma:taxonomyMulti="true" ma:sspId="70d6af5e-d018-4566-81cb-bde2c61e1864" ma:termSetId="ccae6d33-676c-462a-831e-38be65c56c1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953576d-419c-4c5a-a36c-6e63f34b95e7"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e2a23f05-ae65-442c-b6f0-4d8ef2257ae6}" ma:internalName="TaxCatchAll" ma:showField="CatchAllData" ma:web="9953576d-419c-4c5a-a36c-6e63f34b95e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e2a23f05-ae65-442c-b6f0-4d8ef2257ae6}" ma:internalName="TaxCatchAllLabel" ma:readOnly="true" ma:showField="CatchAllDataLabel" ma:web="9953576d-419c-4c5a-a36c-6e63f34b95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953576d-419c-4c5a-a36c-6e63f34b95e7">
      <Value>3</Value>
      <Value>1</Value>
      <Value>7</Value>
    </TaxCatchAll>
    <f6dd6c54c4ea48f7b0ab5bdc5da524c9 xmlns="5849e390-3ec1-402e-9240-a3e34b85f545">
      <Terms xmlns="http://schemas.microsoft.com/office/infopath/2007/PartnerControls">
        <TermInfo xmlns="http://schemas.microsoft.com/office/infopath/2007/PartnerControls">
          <TermName xmlns="http://schemas.microsoft.com/office/infopath/2007/PartnerControls">Health Improvement</TermName>
          <TermId xmlns="http://schemas.microsoft.com/office/infopath/2007/PartnerControls">ed0eecb8-60ec-4d85-9349-6160158737e0</TermId>
        </TermInfo>
      </Terms>
    </f6dd6c54c4ea48f7b0ab5bdc5da524c9>
    <h13ce263e7de44f8b22faf142f91590e xmlns="5849e390-3ec1-402e-9240-a3e34b85f545">
      <Terms xmlns="http://schemas.microsoft.com/office/infopath/2007/PartnerControls">
        <TermInfo xmlns="http://schemas.microsoft.com/office/infopath/2007/PartnerControls">
          <TermName xmlns="http://schemas.microsoft.com/office/infopath/2007/PartnerControls">Public Health</TermName>
          <TermId xmlns="http://schemas.microsoft.com/office/infopath/2007/PartnerControls">1f75ef7c-d0eb-4299-b907-dc10e068b16b</TermId>
        </TermInfo>
      </Terms>
    </h13ce263e7de44f8b22faf142f91590e>
    <ibcc2dd3f7fa43639dc0e22f7300983e xmlns="5849e390-3ec1-402e-9240-a3e34b85f545">
      <Terms xmlns="http://schemas.microsoft.com/office/infopath/2007/PartnerControls">
        <TermInfo xmlns="http://schemas.microsoft.com/office/infopath/2007/PartnerControls">
          <TermName xmlns="http://schemas.microsoft.com/office/infopath/2007/PartnerControls">Children and Young People</TermName>
          <TermId xmlns="http://schemas.microsoft.com/office/infopath/2007/PartnerControls">0af0b39b-ff1d-43b3-94c6-4a538fbec9cc</TermId>
        </TermInfo>
      </Terms>
    </ibcc2dd3f7fa43639dc0e22f7300983e>
  </documentManagement>
</p:properties>
</file>

<file path=customXml/itemProps1.xml><?xml version="1.0" encoding="utf-8"?>
<ds:datastoreItem xmlns:ds="http://schemas.openxmlformats.org/officeDocument/2006/customXml" ds:itemID="{EBAEBB45-D65F-4B81-9058-434E4CB03879}">
  <ds:schemaRefs>
    <ds:schemaRef ds:uri="http://schemas.microsoft.com/sharepoint/v3/contenttype/forms"/>
  </ds:schemaRefs>
</ds:datastoreItem>
</file>

<file path=customXml/itemProps2.xml><?xml version="1.0" encoding="utf-8"?>
<ds:datastoreItem xmlns:ds="http://schemas.openxmlformats.org/officeDocument/2006/customXml" ds:itemID="{7EBC0A26-2301-4EE6-8E6D-3E91439872AD}">
  <ds:schemaRefs>
    <ds:schemaRef ds:uri="5849e390-3ec1-402e-9240-a3e34b85f545"/>
    <ds:schemaRef ds:uri="9953576d-419c-4c5a-a36c-6e63f34b95e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7069A56-140B-4D7D-B2B9-65A72BE00E9B}">
  <ds:schemaRefs>
    <ds:schemaRef ds:uri="5849e390-3ec1-402e-9240-a3e34b85f545"/>
    <ds:schemaRef ds:uri="9953576d-419c-4c5a-a36c-6e63f34b95e7"/>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1382</TotalTime>
  <Words>692</Words>
  <Application>Microsoft Office PowerPoint</Application>
  <PresentationFormat>On-screen Show (4:3)</PresentationFormat>
  <Paragraphs>60</Paragraphs>
  <Slides>9</Slides>
  <Notes>0</Notes>
  <HiddenSlides>0</HiddenSlides>
  <MMClips>8</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-apple-system</vt:lpstr>
      <vt:lpstr>Arial</vt:lpstr>
      <vt:lpstr>Calibri</vt:lpstr>
      <vt:lpstr>Open Sans</vt:lpstr>
      <vt:lpstr>Default Design</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Cornwall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psanders1</dc:creator>
  <cp:lastModifiedBy>Kate Laity</cp:lastModifiedBy>
  <cp:revision>104</cp:revision>
  <dcterms:created xsi:type="dcterms:W3CDTF">2012-03-06T11:45:10Z</dcterms:created>
  <dcterms:modified xsi:type="dcterms:W3CDTF">2022-07-07T13:29:36Z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bade86-969a-4cfc-8d70-99d1f0adeaba_Enabled">
    <vt:lpwstr>true</vt:lpwstr>
  </property>
  <property fmtid="{D5CDD505-2E9C-101B-9397-08002B2CF9AE}" pid="3" name="MSIP_Label_65bade86-969a-4cfc-8d70-99d1f0adeaba_SetDate">
    <vt:lpwstr>2022-07-04T14:52:19Z</vt:lpwstr>
  </property>
  <property fmtid="{D5CDD505-2E9C-101B-9397-08002B2CF9AE}" pid="4" name="MSIP_Label_65bade86-969a-4cfc-8d70-99d1f0adeaba_Method">
    <vt:lpwstr>Standard</vt:lpwstr>
  </property>
  <property fmtid="{D5CDD505-2E9C-101B-9397-08002B2CF9AE}" pid="5" name="MSIP_Label_65bade86-969a-4cfc-8d70-99d1f0adeaba_Name">
    <vt:lpwstr>65bade86-969a-4cfc-8d70-99d1f0adeaba</vt:lpwstr>
  </property>
  <property fmtid="{D5CDD505-2E9C-101B-9397-08002B2CF9AE}" pid="6" name="MSIP_Label_65bade86-969a-4cfc-8d70-99d1f0adeaba_SiteId">
    <vt:lpwstr>efaa16aa-d1de-4d58-ba2e-2833fdfdd29f</vt:lpwstr>
  </property>
  <property fmtid="{D5CDD505-2E9C-101B-9397-08002B2CF9AE}" pid="7" name="MSIP_Label_65bade86-969a-4cfc-8d70-99d1f0adeaba_ActionId">
    <vt:lpwstr>fb809e0d-82a9-4bf7-891c-f45bfcd3ca34</vt:lpwstr>
  </property>
  <property fmtid="{D5CDD505-2E9C-101B-9397-08002B2CF9AE}" pid="8" name="MSIP_Label_65bade86-969a-4cfc-8d70-99d1f0adeaba_ContentBits">
    <vt:lpwstr>1</vt:lpwstr>
  </property>
  <property fmtid="{D5CDD505-2E9C-101B-9397-08002B2CF9AE}" pid="9" name="ContentTypeId">
    <vt:lpwstr>0x010100E301ABA043B4B240A1DC3A308F1F0120004C4091C9A086E04481F07BE12DF39D39</vt:lpwstr>
  </property>
  <property fmtid="{D5CDD505-2E9C-101B-9397-08002B2CF9AE}" pid="10" name="Activity">
    <vt:lpwstr>3;#Health Improvement|ed0eecb8-60ec-4d85-9349-6160158737e0</vt:lpwstr>
  </property>
  <property fmtid="{D5CDD505-2E9C-101B-9397-08002B2CF9AE}" pid="11" name="Function">
    <vt:lpwstr>1;#Public Health|1f75ef7c-d0eb-4299-b907-dc10e068b16b</vt:lpwstr>
  </property>
  <property fmtid="{D5CDD505-2E9C-101B-9397-08002B2CF9AE}" pid="12" name="Transaction">
    <vt:lpwstr>7;#Children and Young People|0af0b39b-ff1d-43b3-94c6-4a538fbec9cc</vt:lpwstr>
  </property>
</Properties>
</file>